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60" r:id="rId3"/>
    <p:sldId id="262" r:id="rId4"/>
    <p:sldId id="259" r:id="rId5"/>
    <p:sldId id="266" r:id="rId6"/>
    <p:sldId id="265" r:id="rId7"/>
    <p:sldId id="264" r:id="rId8"/>
    <p:sldId id="261" r:id="rId9"/>
    <p:sldId id="256" r:id="rId10"/>
    <p:sldId id="263"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94660"/>
  </p:normalViewPr>
  <p:slideViewPr>
    <p:cSldViewPr snapToGrid="0">
      <p:cViewPr varScale="1">
        <p:scale>
          <a:sx n="100" d="100"/>
          <a:sy n="100" d="100"/>
        </p:scale>
        <p:origin x="72" y="3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2D597-C2A0-44A0-90D9-20DCF5A33E00}" type="datetimeFigureOut">
              <a:rPr kumimoji="1" lang="ja-JP" altLang="en-US" smtClean="0"/>
              <a:t>2017/5/3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7C2E5-DA01-42AA-A68F-E79B8D79D64B}" type="slidenum">
              <a:rPr kumimoji="1" lang="ja-JP" altLang="en-US" smtClean="0"/>
              <a:t>‹#›</a:t>
            </a:fld>
            <a:endParaRPr kumimoji="1" lang="ja-JP" altLang="en-US"/>
          </a:p>
        </p:txBody>
      </p:sp>
    </p:spTree>
    <p:extLst>
      <p:ext uri="{BB962C8B-B14F-4D97-AF65-F5344CB8AC3E}">
        <p14:creationId xmlns:p14="http://schemas.microsoft.com/office/powerpoint/2010/main" val="16330485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第</a:t>
            </a:r>
            <a:r>
              <a:rPr kumimoji="1" lang="en-US" altLang="ja-JP" dirty="0" smtClean="0"/>
              <a:t>05</a:t>
            </a:r>
            <a:r>
              <a:rPr kumimoji="1" lang="ja-JP" altLang="en-US" dirty="0" smtClean="0"/>
              <a:t>班のリンク正ジュスタンシャルルです、本日はよろしくお願いします。</a:t>
            </a:r>
            <a:endParaRPr kumimoji="1" lang="en-US" altLang="ja-JP" dirty="0" smtClean="0"/>
          </a:p>
          <a:p>
            <a:r>
              <a:rPr kumimoji="1" lang="ja-JP" altLang="en-US" dirty="0" smtClean="0"/>
              <a:t>我々が作っているゲームの</a:t>
            </a:r>
            <a:r>
              <a:rPr kumimoji="1" lang="ja-JP" altLang="en-US" smtClean="0"/>
              <a:t>タイトルは</a:t>
            </a:r>
            <a:r>
              <a:rPr kumimoji="1" lang="en-US" altLang="ja-JP" smtClean="0"/>
              <a:t>BETWEEN THE STEEL</a:t>
            </a:r>
            <a:r>
              <a:rPr kumimoji="1" lang="ja-JP" altLang="en-US" dirty="0" smtClean="0"/>
              <a:t>です。</a:t>
            </a:r>
            <a:endParaRPr kumimoji="1" lang="en-US" altLang="ja-JP" dirty="0" smtClean="0"/>
          </a:p>
          <a:p>
            <a:endParaRPr kumimoji="1" lang="en-US" altLang="ja-JP" dirty="0" smtClean="0"/>
          </a:p>
          <a:p>
            <a:r>
              <a:rPr kumimoji="1" lang="ja-JP" altLang="en-US" dirty="0" smtClean="0"/>
              <a:t>クリック</a:t>
            </a:r>
            <a:endParaRPr kumimoji="1" lang="ja-JP" altLang="en-US" dirty="0"/>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1</a:t>
            </a:fld>
            <a:endParaRPr kumimoji="1" lang="ja-JP" altLang="en-US"/>
          </a:p>
        </p:txBody>
      </p:sp>
    </p:spTree>
    <p:extLst>
      <p:ext uri="{BB962C8B-B14F-4D97-AF65-F5344CB8AC3E}">
        <p14:creationId xmlns:p14="http://schemas.microsoft.com/office/powerpoint/2010/main" val="1661085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a:t>
            </a:r>
            <a:r>
              <a:rPr kumimoji="1" lang="en-US" altLang="ja-JP" dirty="0" smtClean="0"/>
              <a:t>BETWEEN</a:t>
            </a:r>
            <a:r>
              <a:rPr kumimoji="1" lang="ja-JP" altLang="en-US" dirty="0" smtClean="0"/>
              <a:t> </a:t>
            </a:r>
            <a:r>
              <a:rPr kumimoji="1" lang="en-US" altLang="ja-JP" dirty="0" smtClean="0"/>
              <a:t>THE</a:t>
            </a:r>
            <a:r>
              <a:rPr kumimoji="1" lang="ja-JP" altLang="en-US" dirty="0" smtClean="0"/>
              <a:t> </a:t>
            </a:r>
            <a:r>
              <a:rPr kumimoji="1" lang="en-US" altLang="ja-JP" dirty="0" smtClean="0"/>
              <a:t>STEEL</a:t>
            </a:r>
            <a:r>
              <a:rPr kumimoji="1" lang="ja-JP" altLang="en-US" dirty="0" smtClean="0"/>
              <a:t>のセールスポイントを紹介します。</a:t>
            </a:r>
            <a:endParaRPr kumimoji="1" lang="en-US" altLang="ja-JP" dirty="0" smtClean="0"/>
          </a:p>
          <a:p>
            <a:endParaRPr kumimoji="1" lang="en-US" altLang="ja-JP" dirty="0" smtClean="0"/>
          </a:p>
          <a:p>
            <a:r>
              <a:rPr kumimoji="1" lang="ja-JP" altLang="en-US" dirty="0" smtClean="0"/>
              <a:t>クリック</a:t>
            </a:r>
            <a:endParaRPr kumimoji="1" lang="en-US" altLang="ja-JP" dirty="0" smtClean="0"/>
          </a:p>
          <a:p>
            <a:endParaRPr kumimoji="1" lang="en-US" altLang="ja-JP" dirty="0" smtClean="0"/>
          </a:p>
          <a:p>
            <a:r>
              <a:rPr kumimoji="1" lang="ja-JP" altLang="en-US" dirty="0" smtClean="0"/>
              <a:t>アームを変えることで物を掴んだ時のリアクションが変わる</a:t>
            </a:r>
            <a:endParaRPr kumimoji="1" lang="en-US" altLang="ja-JP" dirty="0" smtClean="0"/>
          </a:p>
          <a:p>
            <a:endParaRPr kumimoji="1" lang="en-US" altLang="ja-JP" dirty="0" smtClean="0"/>
          </a:p>
          <a:p>
            <a:r>
              <a:rPr kumimoji="1" lang="ja-JP" altLang="en-US" dirty="0" smtClean="0"/>
              <a:t>クリック</a:t>
            </a:r>
            <a:endParaRPr kumimoji="1" lang="en-US" altLang="ja-JP" dirty="0" smtClean="0"/>
          </a:p>
          <a:p>
            <a:endParaRPr kumimoji="1" lang="en-US" altLang="ja-JP" dirty="0" smtClean="0"/>
          </a:p>
          <a:p>
            <a:r>
              <a:rPr kumimoji="1" lang="ja-JP" altLang="en-US" dirty="0" smtClean="0"/>
              <a:t>ステージに配置されている加工可能なオブジェクトのバリエーション</a:t>
            </a:r>
            <a:endParaRPr kumimoji="1" lang="en-US" altLang="ja-JP" dirty="0" smtClean="0"/>
          </a:p>
          <a:p>
            <a:endParaRPr kumimoji="1" lang="en-US" altLang="ja-JP" dirty="0" smtClean="0"/>
          </a:p>
          <a:p>
            <a:r>
              <a:rPr kumimoji="1" lang="ja-JP" altLang="en-US" dirty="0" smtClean="0"/>
              <a:t>クリック</a:t>
            </a:r>
            <a:endParaRPr kumimoji="1" lang="en-US" altLang="ja-JP" dirty="0" smtClean="0"/>
          </a:p>
          <a:p>
            <a:endParaRPr kumimoji="1" lang="en-US" altLang="ja-JP" dirty="0" smtClean="0"/>
          </a:p>
          <a:p>
            <a:r>
              <a:rPr kumimoji="1" lang="ja-JP" altLang="en-US" dirty="0" smtClean="0"/>
              <a:t>出口までの道を自分で作る事ができる。</a:t>
            </a:r>
            <a:endParaRPr kumimoji="1" lang="en-US" altLang="ja-JP" dirty="0" smtClean="0"/>
          </a:p>
          <a:p>
            <a:r>
              <a:rPr kumimoji="1" lang="ja-JP" altLang="en-US" dirty="0" smtClean="0"/>
              <a:t>これらが</a:t>
            </a:r>
            <a:r>
              <a:rPr kumimoji="1" lang="en-US" altLang="ja-JP" dirty="0" smtClean="0"/>
              <a:t>BETWEEN</a:t>
            </a:r>
            <a:r>
              <a:rPr kumimoji="1" lang="ja-JP" altLang="en-US" dirty="0" smtClean="0"/>
              <a:t> </a:t>
            </a:r>
            <a:r>
              <a:rPr kumimoji="1" lang="en-US" altLang="ja-JP" dirty="0" smtClean="0"/>
              <a:t>THE</a:t>
            </a:r>
            <a:r>
              <a:rPr kumimoji="1" lang="ja-JP" altLang="en-US" dirty="0" smtClean="0"/>
              <a:t> </a:t>
            </a:r>
            <a:r>
              <a:rPr kumimoji="1" lang="en-US" altLang="ja-JP" dirty="0" smtClean="0"/>
              <a:t>STEEL</a:t>
            </a:r>
            <a:r>
              <a:rPr kumimoji="1" lang="ja-JP" altLang="en-US" dirty="0" smtClean="0"/>
              <a:t>の魅力です。</a:t>
            </a:r>
            <a:endParaRPr kumimoji="1" lang="en-US" altLang="ja-JP" dirty="0" smtClean="0"/>
          </a:p>
          <a:p>
            <a:r>
              <a:rPr kumimoji="1" lang="ja-JP" altLang="en-US" dirty="0" smtClean="0"/>
              <a:t>以上でプレゼンを終了します。ご清聴ありがとうございました。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10</a:t>
            </a:fld>
            <a:endParaRPr kumimoji="1" lang="ja-JP" altLang="en-US"/>
          </a:p>
        </p:txBody>
      </p:sp>
    </p:spTree>
    <p:extLst>
      <p:ext uri="{BB962C8B-B14F-4D97-AF65-F5344CB8AC3E}">
        <p14:creationId xmlns:p14="http://schemas.microsoft.com/office/powerpoint/2010/main" val="302418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en-US" altLang="ja-JP" dirty="0" smtClean="0"/>
              <a:t>BETWEEN</a:t>
            </a:r>
            <a:r>
              <a:rPr kumimoji="1" lang="ja-JP" altLang="en-US" dirty="0" smtClean="0"/>
              <a:t> </a:t>
            </a:r>
            <a:r>
              <a:rPr kumimoji="1" lang="en-US" altLang="ja-JP" dirty="0" smtClean="0"/>
              <a:t>THE</a:t>
            </a:r>
            <a:r>
              <a:rPr kumimoji="1" lang="ja-JP" altLang="en-US" dirty="0" smtClean="0"/>
              <a:t> </a:t>
            </a:r>
            <a:r>
              <a:rPr kumimoji="1" lang="en-US" altLang="ja-JP" dirty="0" smtClean="0"/>
              <a:t>STEEL</a:t>
            </a:r>
            <a:r>
              <a:rPr kumimoji="1" lang="ja-JP" altLang="en-US" dirty="0" smtClean="0"/>
              <a:t>は</a:t>
            </a:r>
            <a:r>
              <a:rPr kumimoji="1" lang="ja-JP" altLang="en-US" sz="1200" dirty="0" smtClean="0">
                <a:ln>
                  <a:solidFill>
                    <a:srgbClr val="00B0F0"/>
                  </a:solidFill>
                </a:ln>
                <a:solidFill>
                  <a:srgbClr val="002060"/>
                </a:solidFill>
                <a:effectLst>
                  <a:glow rad="127000">
                    <a:schemeClr val="bg1">
                      <a:alpha val="75000"/>
                    </a:schemeClr>
                  </a:glow>
                </a:effectLst>
                <a:latin typeface="Quartz MS" panose="02010604020204040201" pitchFamily="2" charset="0"/>
              </a:rPr>
              <a:t>様々な形状、握力のある四つのアームを使い分けるロボットを操作し、オブジェクトを加工、利用しながら道を作り、廃棄された施設から脱出を目指す思考アクションゲームです。</a:t>
            </a:r>
            <a:endParaRPr kumimoji="1" lang="en-US" altLang="ja-JP" sz="120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kumimoji="1" lang="en-US" altLang="ja-JP" sz="120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kumimoji="1" lang="ja-JP" altLang="en-US" sz="120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クリック</a:t>
            </a:r>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2</a:t>
            </a:fld>
            <a:endParaRPr kumimoji="1" lang="ja-JP" altLang="en-US"/>
          </a:p>
        </p:txBody>
      </p:sp>
    </p:spTree>
    <p:extLst>
      <p:ext uri="{BB962C8B-B14F-4D97-AF65-F5344CB8AC3E}">
        <p14:creationId xmlns:p14="http://schemas.microsoft.com/office/powerpoint/2010/main" val="1212824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このゲームは三人称視点でプレイします。</a:t>
            </a:r>
            <a:endParaRPr kumimoji="1" lang="en-US" altLang="ja-JP" dirty="0" smtClean="0"/>
          </a:p>
          <a:p>
            <a:r>
              <a:rPr kumimoji="1" lang="ja-JP" altLang="en-US" dirty="0" smtClean="0"/>
              <a:t>画面右下にはマップの全体像と現在位置を確認できる立体ミニマップがあります。</a:t>
            </a:r>
            <a:endParaRPr kumimoji="1" lang="en-US" altLang="ja-JP" dirty="0" smtClean="0"/>
          </a:p>
          <a:p>
            <a:r>
              <a:rPr kumimoji="1" lang="ja-JP" altLang="en-US" dirty="0" smtClean="0"/>
              <a:t>左上には各アームで物を挟んだ時に受ける抵抗を表すゲージがあります。</a:t>
            </a:r>
            <a:endParaRPr kumimoji="1" lang="en-US" altLang="ja-JP" dirty="0" smtClean="0"/>
          </a:p>
          <a:p>
            <a:endParaRPr kumimoji="1" lang="en-US" altLang="ja-JP" dirty="0" smtClean="0"/>
          </a:p>
          <a:p>
            <a:r>
              <a:rPr kumimoji="1" lang="ja-JP" altLang="en-US" dirty="0" smtClean="0"/>
              <a:t>クリック</a:t>
            </a:r>
            <a:endParaRPr kumimoji="1" lang="ja-JP" altLang="en-US" dirty="0"/>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3</a:t>
            </a:fld>
            <a:endParaRPr kumimoji="1" lang="ja-JP" altLang="en-US"/>
          </a:p>
        </p:txBody>
      </p:sp>
    </p:spTree>
    <p:extLst>
      <p:ext uri="{BB962C8B-B14F-4D97-AF65-F5344CB8AC3E}">
        <p14:creationId xmlns:p14="http://schemas.microsoft.com/office/powerpoint/2010/main" val="4247833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プレイヤーには四つの異なる形状、はさむ力のアームがあり、はさみたい物に合わせて変えます。</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複数のアームに物を持たせて運ぶ事も可能です。</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kumimoji="1"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kumimoji="1"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クリック</a:t>
            </a:r>
            <a:endParaRPr kumimoji="1" lang="ja-JP" altLang="en-US" b="0" dirty="0"/>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4</a:t>
            </a:fld>
            <a:endParaRPr kumimoji="1" lang="ja-JP" altLang="en-US"/>
          </a:p>
        </p:txBody>
      </p:sp>
    </p:spTree>
    <p:extLst>
      <p:ext uri="{BB962C8B-B14F-4D97-AF65-F5344CB8AC3E}">
        <p14:creationId xmlns:p14="http://schemas.microsoft.com/office/powerpoint/2010/main" val="3050249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マップに配置されているオブジェクトの中には、</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曲げる事が出来る物があります。</a:t>
            </a:r>
          </a:p>
          <a:p>
            <a:pPr algn="l"/>
            <a:endParaRPr kumimoji="1" lang="en-US" altLang="ja-JP" b="0" dirty="0" smtClean="0"/>
          </a:p>
          <a:p>
            <a:pPr algn="l"/>
            <a:r>
              <a:rPr kumimoji="1" lang="ja-JP" altLang="en-US" b="0" dirty="0" smtClean="0"/>
              <a:t>クリック</a:t>
            </a:r>
            <a:endParaRPr kumimoji="1" lang="ja-JP" altLang="en-US" b="0" dirty="0"/>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5</a:t>
            </a:fld>
            <a:endParaRPr kumimoji="1" lang="ja-JP" altLang="en-US"/>
          </a:p>
        </p:txBody>
      </p:sp>
    </p:spTree>
    <p:extLst>
      <p:ext uri="{BB962C8B-B14F-4D97-AF65-F5344CB8AC3E}">
        <p14:creationId xmlns:p14="http://schemas.microsoft.com/office/powerpoint/2010/main" val="3506714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オブジェクトの強度を超える握力のアームではさんだ場合、</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破壊や切断する事が出来ます。</a:t>
            </a:r>
          </a:p>
          <a:p>
            <a:pPr algn="l"/>
            <a:endParaRPr kumimoji="1" lang="en-US" altLang="ja-JP" b="0" dirty="0" smtClean="0"/>
          </a:p>
          <a:p>
            <a:pPr algn="l"/>
            <a:r>
              <a:rPr kumimoji="1" lang="ja-JP" altLang="en-US" b="0" dirty="0" smtClean="0"/>
              <a:t>クリック</a:t>
            </a:r>
            <a:endParaRPr kumimoji="1" lang="ja-JP" altLang="en-US" b="0" dirty="0"/>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6</a:t>
            </a:fld>
            <a:endParaRPr kumimoji="1" lang="ja-JP" altLang="en-US"/>
          </a:p>
        </p:txBody>
      </p:sp>
    </p:spTree>
    <p:extLst>
      <p:ext uri="{BB962C8B-B14F-4D97-AF65-F5344CB8AC3E}">
        <p14:creationId xmlns:p14="http://schemas.microsoft.com/office/powerpoint/2010/main" val="2071333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オブジェクトをはさんだ状態でアームを動かすと、自機との重量比によってオブジェクトが持ち上がったり、自機が持ち上がったりします。</a:t>
            </a:r>
          </a:p>
          <a:p>
            <a:endParaRPr kumimoji="1" lang="en-US" altLang="ja-JP" b="0" dirty="0" smtClean="0"/>
          </a:p>
          <a:p>
            <a:r>
              <a:rPr kumimoji="1" lang="ja-JP" altLang="en-US" b="0" dirty="0" smtClean="0"/>
              <a:t>クリック</a:t>
            </a:r>
            <a:endParaRPr kumimoji="1" lang="ja-JP" altLang="en-US" b="0" dirty="0"/>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7</a:t>
            </a:fld>
            <a:endParaRPr kumimoji="1" lang="ja-JP" altLang="en-US"/>
          </a:p>
        </p:txBody>
      </p:sp>
    </p:spTree>
    <p:extLst>
      <p:ext uri="{BB962C8B-B14F-4D97-AF65-F5344CB8AC3E}">
        <p14:creationId xmlns:p14="http://schemas.microsoft.com/office/powerpoint/2010/main" val="33265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ステージに配置されている様々なオブジェクトや仕掛けを利用し、</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加工しながら道を作って出口を目指すのがこのゲームの特徴です。</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では例として、一つのマップで二つの攻略方法を見ていきましょう。</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クリック</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プレイヤーは左端からスタートし、</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クリック</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右端にある出口に向かいます。</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クリック</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しかし、道中には穴があり、</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クリック</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出口は高い位置にあります。</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r>
              <a:rPr lang="ja-JP" altLang="en-US"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rPr>
              <a:t>では実際どのようにこの二つの障害を攻略するか見ていきましょう。</a:t>
            </a:r>
            <a:endParaRPr lang="en-US" altLang="ja-JP" sz="1200" b="0"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l"/>
            <a:endParaRPr kumimoji="1" lang="en-US" altLang="ja-JP" b="0" dirty="0" smtClean="0"/>
          </a:p>
          <a:p>
            <a:pPr algn="l"/>
            <a:r>
              <a:rPr kumimoji="1" lang="ja-JP" altLang="en-US" b="0" dirty="0" smtClean="0"/>
              <a:t>クリック</a:t>
            </a:r>
            <a:endParaRPr kumimoji="1" lang="en-US" altLang="ja-JP" b="0" dirty="0" smtClean="0"/>
          </a:p>
          <a:p>
            <a:pPr algn="l"/>
            <a:endParaRPr kumimoji="1" lang="en-US" altLang="ja-JP" b="0" dirty="0" smtClean="0"/>
          </a:p>
          <a:p>
            <a:pPr algn="l"/>
            <a:r>
              <a:rPr kumimoji="1" lang="ja-JP" altLang="en-US" b="0" dirty="0" smtClean="0"/>
              <a:t>一回目の挑戦では、プレイヤーは鉄棒を切断します。</a:t>
            </a:r>
            <a:endParaRPr kumimoji="1" lang="en-US" altLang="ja-JP" b="0" dirty="0" smtClean="0"/>
          </a:p>
          <a:p>
            <a:pPr algn="l"/>
            <a:r>
              <a:rPr kumimoji="1" lang="ja-JP" altLang="en-US" b="0" dirty="0" smtClean="0"/>
              <a:t>切り離された鉄棒は持ち上げる事ができます。</a:t>
            </a:r>
            <a:endParaRPr kumimoji="1" lang="en-US" altLang="ja-JP" b="0" dirty="0" smtClean="0"/>
          </a:p>
          <a:p>
            <a:pPr algn="l"/>
            <a:r>
              <a:rPr kumimoji="1" lang="ja-JP" altLang="en-US" b="0" dirty="0" smtClean="0"/>
              <a:t>この鉄棒を運んで橋を作って穴を超えます。</a:t>
            </a:r>
            <a:endParaRPr kumimoji="1" lang="en-US" altLang="ja-JP" b="0" dirty="0" smtClean="0"/>
          </a:p>
          <a:p>
            <a:pPr algn="l"/>
            <a:r>
              <a:rPr kumimoji="1" lang="ja-JP" altLang="en-US" b="0" dirty="0" smtClean="0"/>
              <a:t>続いて出口の手前の段差は、鎖に繋がっている鉄球を切り離し、転がして足場として利用して出口にたどり着きます。</a:t>
            </a:r>
            <a:endParaRPr kumimoji="1" lang="en-US" altLang="ja-JP" b="0" dirty="0" smtClean="0"/>
          </a:p>
          <a:p>
            <a:pPr algn="l"/>
            <a:endParaRPr kumimoji="1" lang="en-US" altLang="ja-JP" b="0" dirty="0" smtClean="0"/>
          </a:p>
          <a:p>
            <a:pPr algn="l"/>
            <a:r>
              <a:rPr kumimoji="1" lang="ja-JP" altLang="en-US" b="0" dirty="0" smtClean="0"/>
              <a:t>クリック</a:t>
            </a:r>
            <a:endParaRPr kumimoji="1" lang="en-US" altLang="ja-JP" b="0" dirty="0" smtClean="0"/>
          </a:p>
          <a:p>
            <a:pPr algn="l"/>
            <a:endParaRPr kumimoji="1" lang="en-US" altLang="ja-JP" b="0" dirty="0" smtClean="0"/>
          </a:p>
          <a:p>
            <a:pPr algn="l"/>
            <a:r>
              <a:rPr kumimoji="1" lang="ja-JP" altLang="en-US" b="0" dirty="0" smtClean="0"/>
              <a:t>二回目の挑戦では穴の手前に刺さっている鉄棒を切り離さずに、曲げて、つたって穴を飛び越えます。</a:t>
            </a:r>
            <a:endParaRPr kumimoji="1" lang="en-US" altLang="ja-JP" b="0" dirty="0" smtClean="0"/>
          </a:p>
          <a:p>
            <a:pPr algn="l"/>
            <a:r>
              <a:rPr kumimoji="1" lang="ja-JP" altLang="en-US" b="0" dirty="0" smtClean="0"/>
              <a:t>出口の手前の段差は、左にある坂を利用してたどり着けられるのですが壁と鉄棒が邪魔をしているので一部を切断します。</a:t>
            </a:r>
            <a:endParaRPr kumimoji="1" lang="en-US" altLang="ja-JP" b="0" dirty="0" smtClean="0"/>
          </a:p>
          <a:p>
            <a:pPr algn="l"/>
            <a:r>
              <a:rPr kumimoji="1" lang="ja-JP" altLang="en-US" b="0" dirty="0" smtClean="0"/>
              <a:t>残した鉄棒を利用してよじ登る事で坂を昇る事ができます。</a:t>
            </a:r>
            <a:endParaRPr kumimoji="1" lang="en-US" altLang="ja-JP" b="0" dirty="0" smtClean="0"/>
          </a:p>
          <a:p>
            <a:pPr algn="l"/>
            <a:endParaRPr kumimoji="1" lang="en-US" altLang="ja-JP" b="0" dirty="0" smtClean="0"/>
          </a:p>
          <a:p>
            <a:pPr algn="l"/>
            <a:r>
              <a:rPr kumimoji="1" lang="ja-JP" altLang="en-US" b="0" dirty="0" smtClean="0"/>
              <a:t>クリック</a:t>
            </a:r>
            <a:endParaRPr kumimoji="1" lang="en-US" altLang="ja-JP" b="0" dirty="0" smtClean="0"/>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8</a:t>
            </a:fld>
            <a:endParaRPr kumimoji="1" lang="ja-JP" altLang="en-US"/>
          </a:p>
        </p:txBody>
      </p:sp>
    </p:spTree>
    <p:extLst>
      <p:ext uri="{BB962C8B-B14F-4D97-AF65-F5344CB8AC3E}">
        <p14:creationId xmlns:p14="http://schemas.microsoft.com/office/powerpoint/2010/main" val="371459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BETWEEN</a:t>
            </a:r>
            <a:r>
              <a:rPr kumimoji="1" lang="ja-JP" altLang="en-US" dirty="0" smtClean="0"/>
              <a:t> </a:t>
            </a:r>
            <a:r>
              <a:rPr kumimoji="1" lang="en-US" altLang="ja-JP" dirty="0" smtClean="0"/>
              <a:t>THE</a:t>
            </a:r>
            <a:r>
              <a:rPr kumimoji="1" lang="ja-JP" altLang="en-US" dirty="0" smtClean="0"/>
              <a:t> </a:t>
            </a:r>
            <a:r>
              <a:rPr kumimoji="1" lang="en-US" altLang="ja-JP" dirty="0" smtClean="0"/>
              <a:t>STEEL</a:t>
            </a:r>
            <a:r>
              <a:rPr kumimoji="1" lang="ja-JP" altLang="en-US" dirty="0" smtClean="0"/>
              <a:t>　は、操作が簡略化されたイージーモードと、操作が難しくなる一方で自由度が増すハードモードの二つのモードを楽しめます。</a:t>
            </a:r>
            <a:endParaRPr kumimoji="1" lang="en-US" altLang="ja-JP" dirty="0" smtClean="0"/>
          </a:p>
          <a:p>
            <a:r>
              <a:rPr kumimoji="1" lang="ja-JP" altLang="en-US" dirty="0" smtClean="0"/>
              <a:t>これらの二つのモードはゲーム中に切り替える事ができます。</a:t>
            </a:r>
            <a:endParaRPr kumimoji="1" lang="en-US" altLang="ja-JP" dirty="0" smtClean="0"/>
          </a:p>
          <a:p>
            <a:endParaRPr kumimoji="1" lang="en-US" altLang="ja-JP" dirty="0" smtClean="0"/>
          </a:p>
          <a:p>
            <a:r>
              <a:rPr kumimoji="1" lang="ja-JP" altLang="en-US" dirty="0" smtClean="0"/>
              <a:t>クリック</a:t>
            </a:r>
            <a:endParaRPr kumimoji="1" lang="ja-JP" altLang="en-US" dirty="0"/>
          </a:p>
        </p:txBody>
      </p:sp>
      <p:sp>
        <p:nvSpPr>
          <p:cNvPr id="4" name="スライド番号プレースホルダー 3"/>
          <p:cNvSpPr>
            <a:spLocks noGrp="1"/>
          </p:cNvSpPr>
          <p:nvPr>
            <p:ph type="sldNum" sz="quarter" idx="10"/>
          </p:nvPr>
        </p:nvSpPr>
        <p:spPr/>
        <p:txBody>
          <a:bodyPr/>
          <a:lstStyle/>
          <a:p>
            <a:fld id="{7697C2E5-DA01-42AA-A68F-E79B8D79D64B}" type="slidenum">
              <a:rPr kumimoji="1" lang="ja-JP" altLang="en-US" smtClean="0"/>
              <a:t>9</a:t>
            </a:fld>
            <a:endParaRPr kumimoji="1" lang="ja-JP" altLang="en-US"/>
          </a:p>
        </p:txBody>
      </p:sp>
    </p:spTree>
    <p:extLst>
      <p:ext uri="{BB962C8B-B14F-4D97-AF65-F5344CB8AC3E}">
        <p14:creationId xmlns:p14="http://schemas.microsoft.com/office/powerpoint/2010/main" val="401465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1776758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133943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67913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1765304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169668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1476071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2676094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2612295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42552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554421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B4ECEC7-3F4F-4061-866A-567C5E3D44D8}" type="datetimeFigureOut">
              <a:rPr kumimoji="1" lang="ja-JP" altLang="en-US" smtClean="0"/>
              <a:t>2017/5/3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2637693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4ECEC7-3F4F-4061-866A-567C5E3D44D8}" type="datetimeFigureOut">
              <a:rPr kumimoji="1" lang="ja-JP" altLang="en-US" smtClean="0"/>
              <a:t>2017/5/3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114BA-D371-4734-8C93-A1D5687DD60C}" type="slidenum">
              <a:rPr kumimoji="1" lang="ja-JP" altLang="en-US" smtClean="0"/>
              <a:t>‹#›</a:t>
            </a:fld>
            <a:endParaRPr kumimoji="1" lang="ja-JP" altLang="en-US"/>
          </a:p>
        </p:txBody>
      </p:sp>
    </p:spTree>
    <p:extLst>
      <p:ext uri="{BB962C8B-B14F-4D97-AF65-F5344CB8AC3E}">
        <p14:creationId xmlns:p14="http://schemas.microsoft.com/office/powerpoint/2010/main" val="2876523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8.mp4"/><Relationship Id="rId7" Type="http://schemas.openxmlformats.org/officeDocument/2006/relationships/image" Target="../media/image5.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8.xml"/><Relationship Id="rId11" Type="http://schemas.openxmlformats.org/officeDocument/2006/relationships/image" Target="../media/image14.png"/><Relationship Id="rId5" Type="http://schemas.openxmlformats.org/officeDocument/2006/relationships/slideLayout" Target="../slideLayouts/slideLayout1.xml"/><Relationship Id="rId10" Type="http://schemas.openxmlformats.org/officeDocument/2006/relationships/image" Target="../media/image13.png"/><Relationship Id="rId4" Type="http://schemas.openxmlformats.org/officeDocument/2006/relationships/video" Target="../media/media8.mp4"/><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対角する 2 つの角を切り取った四角形 5"/>
          <p:cNvSpPr/>
          <p:nvPr/>
        </p:nvSpPr>
        <p:spPr>
          <a:xfrm>
            <a:off x="325315" y="1951892"/>
            <a:ext cx="11438793" cy="1450731"/>
          </a:xfrm>
          <a:prstGeom prst="snip2DiagRect">
            <a:avLst>
              <a:gd name="adj1" fmla="val 11440"/>
              <a:gd name="adj2" fmla="val 30301"/>
            </a:avLst>
          </a:prstGeom>
          <a:solidFill>
            <a:schemeClr val="tx1">
              <a:lumMod val="95000"/>
              <a:lumOff val="5000"/>
              <a:alpha val="50000"/>
            </a:schemeClr>
          </a:solidFill>
          <a:ln w="50800">
            <a:solidFill>
              <a:schemeClr val="bg1">
                <a:lumMod val="75000"/>
              </a:schemeClr>
            </a:solidFill>
          </a:ln>
          <a:effectLst>
            <a:glow rad="317500">
              <a:schemeClr val="bg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839" y="1575902"/>
            <a:ext cx="11793954" cy="2151899"/>
          </a:xfrm>
          <a:prstGeom prst="rect">
            <a:avLst/>
          </a:prstGeom>
        </p:spPr>
      </p:pic>
      <p:sp>
        <p:nvSpPr>
          <p:cNvPr id="3" name="テキスト ボックス 2"/>
          <p:cNvSpPr txBox="1"/>
          <p:nvPr/>
        </p:nvSpPr>
        <p:spPr>
          <a:xfrm>
            <a:off x="5018240" y="3849784"/>
            <a:ext cx="2031325" cy="830997"/>
          </a:xfrm>
          <a:prstGeom prst="rect">
            <a:avLst/>
          </a:prstGeom>
          <a:noFill/>
        </p:spPr>
        <p:txBody>
          <a:bodyPr wrap="none" rtlCol="0">
            <a:spAutoFit/>
          </a:bodyPr>
          <a:lstStyle/>
          <a:p>
            <a:pPr algn="ctr"/>
            <a:r>
              <a:rPr lang="ja-JP" altLang="en-US" sz="4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企画書</a:t>
            </a:r>
            <a:endParaRPr kumimoji="1" lang="ja-JP" altLang="en-US" sz="4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4" name="テキスト ボックス 3"/>
          <p:cNvSpPr txBox="1"/>
          <p:nvPr/>
        </p:nvSpPr>
        <p:spPr>
          <a:xfrm>
            <a:off x="2844570" y="5236962"/>
            <a:ext cx="6378670" cy="523220"/>
          </a:xfrm>
          <a:prstGeom prst="rect">
            <a:avLst/>
          </a:prstGeom>
          <a:noFill/>
        </p:spPr>
        <p:txBody>
          <a:bodyPr wrap="none" rtlCol="0">
            <a:spAutoFit/>
          </a:bodyPr>
          <a:lstStyle/>
          <a:p>
            <a:pPr algn="ctr"/>
            <a:r>
              <a:rPr kumimoji="1" lang="ja-JP" altLang="en-US"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第</a:t>
            </a: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05</a:t>
            </a:r>
            <a:r>
              <a:rPr kumimoji="1" lang="ja-JP" altLang="en-US"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班：リンク正ジュスタンシャルル</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3562924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対角する 2 つの角を切り取った四角形 4"/>
          <p:cNvSpPr/>
          <p:nvPr/>
        </p:nvSpPr>
        <p:spPr>
          <a:xfrm>
            <a:off x="252249" y="1295400"/>
            <a:ext cx="11692129" cy="5328362"/>
          </a:xfrm>
          <a:prstGeom prst="snip2DiagRect">
            <a:avLst>
              <a:gd name="adj1" fmla="val 3874"/>
              <a:gd name="adj2" fmla="val 16667"/>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対角する 2 つの角を切り取った四角形 5"/>
          <p:cNvSpPr/>
          <p:nvPr/>
        </p:nvSpPr>
        <p:spPr>
          <a:xfrm>
            <a:off x="252249" y="190883"/>
            <a:ext cx="11692129" cy="898816"/>
          </a:xfrm>
          <a:prstGeom prst="snip2DiagRect">
            <a:avLst>
              <a:gd name="adj1" fmla="val 16525"/>
              <a:gd name="adj2" fmla="val 38565"/>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399405" y="294397"/>
            <a:ext cx="5769918" cy="707886"/>
          </a:xfrm>
          <a:prstGeom prst="rect">
            <a:avLst/>
          </a:prstGeom>
          <a:noFill/>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セールスポイント</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7" name="テキスト ボックス 6"/>
          <p:cNvSpPr txBox="1"/>
          <p:nvPr/>
        </p:nvSpPr>
        <p:spPr>
          <a:xfrm>
            <a:off x="2479478" y="4831725"/>
            <a:ext cx="7408066" cy="707886"/>
          </a:xfrm>
          <a:prstGeom prst="rect">
            <a:avLst/>
          </a:prstGeom>
          <a:noFill/>
        </p:spPr>
        <p:txBody>
          <a:bodyPr wrap="square" rtlCol="0">
            <a:spAutoFit/>
          </a:bodyPr>
          <a:lstStyle/>
          <a:p>
            <a:pPr algn="ctr"/>
            <a:r>
              <a:rPr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アームのバリエーション</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8" name="テキスト ボックス 7"/>
          <p:cNvSpPr txBox="1"/>
          <p:nvPr/>
        </p:nvSpPr>
        <p:spPr>
          <a:xfrm>
            <a:off x="2580331" y="4831725"/>
            <a:ext cx="7408066" cy="707886"/>
          </a:xfrm>
          <a:prstGeom prst="rect">
            <a:avLst/>
          </a:prstGeom>
          <a:noFill/>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加工可能な様々なオブジェクト</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9" name="テキスト ボックス 8"/>
          <p:cNvSpPr txBox="1"/>
          <p:nvPr/>
        </p:nvSpPr>
        <p:spPr>
          <a:xfrm>
            <a:off x="2815654" y="4831725"/>
            <a:ext cx="7408066" cy="707886"/>
          </a:xfrm>
          <a:prstGeom prst="rect">
            <a:avLst/>
          </a:prstGeom>
          <a:noFill/>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自分で道を切り開く</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10" name="テキスト ボックス 9"/>
          <p:cNvSpPr txBox="1"/>
          <p:nvPr/>
        </p:nvSpPr>
        <p:spPr>
          <a:xfrm>
            <a:off x="61824" y="6166283"/>
            <a:ext cx="796164" cy="523220"/>
          </a:xfrm>
          <a:prstGeom prst="rect">
            <a:avLst/>
          </a:prstGeom>
          <a:noFill/>
        </p:spPr>
        <p:txBody>
          <a:bodyPr wrap="square" rtlCol="0">
            <a:spAutoFit/>
          </a:bodyPr>
          <a:lstStyle/>
          <a:p>
            <a:pPr algn="ct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10</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300818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grpId="0" nodeType="withEffect">
                                  <p:stCondLst>
                                    <p:cond delay="0"/>
                                  </p:stCondLst>
                                  <p:childTnLst>
                                    <p:animMotion origin="layout" path="M -1.45833E-6 1.11022E-16 L 0.00182 -0.41505 " pathEditMode="relative" rAng="0" ptsTypes="AA">
                                      <p:cBhvr>
                                        <p:cTn id="9" dur="2000" fill="hold"/>
                                        <p:tgtEl>
                                          <p:spTgt spid="7"/>
                                        </p:tgtEl>
                                        <p:attrNameLst>
                                          <p:attrName>ppt_x</p:attrName>
                                          <p:attrName>ppt_y</p:attrName>
                                        </p:attrNameLst>
                                      </p:cBhvr>
                                      <p:rCtr x="91" y="-20764"/>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500"/>
                            </p:stCondLst>
                            <p:childTnLst>
                              <p:par>
                                <p:cTn id="16" presetID="42" presetClass="path" presetSubtype="0" accel="50000" decel="50000" fill="hold" grpId="1" nodeType="afterEffect">
                                  <p:stCondLst>
                                    <p:cond delay="0"/>
                                  </p:stCondLst>
                                  <p:childTnLst>
                                    <p:animMotion origin="layout" path="M -4.58333E-6 1.11022E-16 L 0.00131 -0.20972 " pathEditMode="relative" rAng="0" ptsTypes="AA">
                                      <p:cBhvr>
                                        <p:cTn id="17" dur="2000" fill="hold"/>
                                        <p:tgtEl>
                                          <p:spTgt spid="8"/>
                                        </p:tgtEl>
                                        <p:attrNameLst>
                                          <p:attrName>ppt_x</p:attrName>
                                          <p:attrName>ppt_y</p:attrName>
                                        </p:attrNameLst>
                                      </p:cBhvr>
                                      <p:rCtr x="65" y="-1048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対角する 2 つの角を切り取った四角形 12"/>
          <p:cNvSpPr/>
          <p:nvPr/>
        </p:nvSpPr>
        <p:spPr>
          <a:xfrm>
            <a:off x="252249" y="1295400"/>
            <a:ext cx="11692129" cy="5328362"/>
          </a:xfrm>
          <a:prstGeom prst="snip2DiagRect">
            <a:avLst>
              <a:gd name="adj1" fmla="val 3874"/>
              <a:gd name="adj2" fmla="val 16667"/>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対角する 2 つの角を切り取った四角形 13"/>
          <p:cNvSpPr/>
          <p:nvPr/>
        </p:nvSpPr>
        <p:spPr>
          <a:xfrm>
            <a:off x="252249" y="190883"/>
            <a:ext cx="11692129" cy="898816"/>
          </a:xfrm>
          <a:prstGeom prst="snip2DiagRect">
            <a:avLst>
              <a:gd name="adj1" fmla="val 16525"/>
              <a:gd name="adj2" fmla="val 38565"/>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399405" y="294397"/>
            <a:ext cx="5769918" cy="707886"/>
          </a:xfrm>
          <a:prstGeom prst="rect">
            <a:avLst/>
          </a:prstGeom>
          <a:noFill/>
        </p:spPr>
        <p:txBody>
          <a:bodyPr wrap="square" rtlCol="0">
            <a:spAutoFit/>
          </a:bodyPr>
          <a:lstStyle/>
          <a:p>
            <a:pPr algn="ctr"/>
            <a:r>
              <a:rPr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rPr>
              <a:t>概要</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pic>
        <p:nvPicPr>
          <p:cNvPr id="2" nam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34674" y="1463719"/>
            <a:ext cx="6214430" cy="3492781"/>
          </a:xfrm>
          <a:prstGeom prst="snip2DiagRect">
            <a:avLst>
              <a:gd name="adj1" fmla="val 6018"/>
              <a:gd name="adj2" fmla="val 19259"/>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
        <p:nvSpPr>
          <p:cNvPr id="9" name="テキスト ボックス 8"/>
          <p:cNvSpPr txBox="1"/>
          <p:nvPr/>
        </p:nvSpPr>
        <p:spPr>
          <a:xfrm>
            <a:off x="935124" y="5097633"/>
            <a:ext cx="10698479" cy="1384995"/>
          </a:xfrm>
          <a:prstGeom prst="rect">
            <a:avLst/>
          </a:prstGeom>
          <a:noFill/>
        </p:spPr>
        <p:txBody>
          <a:bodyPr wrap="square" rtlCol="0">
            <a:spAutoFit/>
          </a:bodyPr>
          <a:lstStyle/>
          <a:p>
            <a:pPr algn="ctr"/>
            <a:r>
              <a:rPr kumimoji="1" lang="ja-JP" altLang="en-US"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様々な形状、握力のある四つのアームを使い分け、</a:t>
            </a:r>
            <a:endPar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ctr"/>
            <a:r>
              <a:rPr kumimoji="1" lang="ja-JP" altLang="en-US"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オブジェクトを加工、利用しながら道を作り、</a:t>
            </a:r>
            <a:endPar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pPr algn="ctr"/>
            <a:r>
              <a:rPr kumimoji="1" lang="ja-JP" altLang="en-US"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出口を目指す思考アクションゲーム</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10" name="テキスト ボックス 9"/>
          <p:cNvSpPr txBox="1"/>
          <p:nvPr/>
        </p:nvSpPr>
        <p:spPr>
          <a:xfrm>
            <a:off x="61824" y="6166283"/>
            <a:ext cx="796164" cy="523220"/>
          </a:xfrm>
          <a:prstGeom prst="rect">
            <a:avLst/>
          </a:prstGeom>
          <a:noFill/>
        </p:spPr>
        <p:txBody>
          <a:bodyPr wrap="square" rtlCol="0">
            <a:spAutoFit/>
          </a:bodyPr>
          <a:lstStyle/>
          <a:p>
            <a:pPr algn="ct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02</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7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1" name="対角する 2 つの角を切り取った四角形 10"/>
          <p:cNvSpPr/>
          <p:nvPr/>
        </p:nvSpPr>
        <p:spPr>
          <a:xfrm>
            <a:off x="252249" y="1295400"/>
            <a:ext cx="11692129" cy="5328362"/>
          </a:xfrm>
          <a:prstGeom prst="snip2DiagRect">
            <a:avLst>
              <a:gd name="adj1" fmla="val 3874"/>
              <a:gd name="adj2" fmla="val 16667"/>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対角する 2 つの角を切り取った四角形 11"/>
          <p:cNvSpPr/>
          <p:nvPr/>
        </p:nvSpPr>
        <p:spPr>
          <a:xfrm>
            <a:off x="252249" y="190883"/>
            <a:ext cx="11692129" cy="898816"/>
          </a:xfrm>
          <a:prstGeom prst="snip2DiagRect">
            <a:avLst>
              <a:gd name="adj1" fmla="val 16525"/>
              <a:gd name="adj2" fmla="val 38565"/>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399405" y="294397"/>
            <a:ext cx="5769918" cy="707886"/>
          </a:xfrm>
          <a:prstGeom prst="rect">
            <a:avLst/>
          </a:prstGeom>
          <a:noFill/>
          <a:ln>
            <a:noFill/>
          </a:ln>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ゲーム画面</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pic>
        <p:nvPicPr>
          <p:cNvPr id="2" name="game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63244" y="1453046"/>
            <a:ext cx="8640620" cy="4860348"/>
          </a:xfrm>
          <a:prstGeom prst="snip2DiagRect">
            <a:avLst>
              <a:gd name="adj1" fmla="val 5959"/>
              <a:gd name="adj2" fmla="val 17214"/>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
        <p:nvSpPr>
          <p:cNvPr id="8" name="テキスト ボックス 7"/>
          <p:cNvSpPr txBox="1"/>
          <p:nvPr/>
        </p:nvSpPr>
        <p:spPr>
          <a:xfrm>
            <a:off x="486162" y="1922884"/>
            <a:ext cx="1322739"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アームゲージ</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9" name="直線コネクタ 8"/>
          <p:cNvCxnSpPr/>
          <p:nvPr/>
        </p:nvCxnSpPr>
        <p:spPr>
          <a:xfrm flipV="1">
            <a:off x="1808901" y="2019645"/>
            <a:ext cx="785243" cy="57128"/>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0648125" y="5256547"/>
            <a:ext cx="1151992"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ミニマップ</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14" name="直線コネクタ 13"/>
          <p:cNvCxnSpPr>
            <a:endCxn id="13" idx="1"/>
          </p:cNvCxnSpPr>
          <p:nvPr/>
        </p:nvCxnSpPr>
        <p:spPr>
          <a:xfrm>
            <a:off x="8801100" y="5082988"/>
            <a:ext cx="1847025" cy="327448"/>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1824" y="6166283"/>
            <a:ext cx="796164" cy="523220"/>
          </a:xfrm>
          <a:prstGeom prst="rect">
            <a:avLst/>
          </a:prstGeom>
          <a:noFill/>
        </p:spPr>
        <p:txBody>
          <a:bodyPr wrap="square" rtlCol="0">
            <a:spAutoFit/>
          </a:bodyPr>
          <a:lstStyle/>
          <a:p>
            <a:pPr algn="ct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03</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100070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対角する 2 つの角を切り取った四角形 12"/>
          <p:cNvSpPr/>
          <p:nvPr/>
        </p:nvSpPr>
        <p:spPr>
          <a:xfrm>
            <a:off x="252249" y="1295400"/>
            <a:ext cx="11692129" cy="5328362"/>
          </a:xfrm>
          <a:prstGeom prst="snip2DiagRect">
            <a:avLst>
              <a:gd name="adj1" fmla="val 3874"/>
              <a:gd name="adj2" fmla="val 16667"/>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対角する 2 つの角を切り取った四角形 13"/>
          <p:cNvSpPr/>
          <p:nvPr/>
        </p:nvSpPr>
        <p:spPr>
          <a:xfrm>
            <a:off x="252249" y="190883"/>
            <a:ext cx="11692129" cy="898816"/>
          </a:xfrm>
          <a:prstGeom prst="snip2DiagRect">
            <a:avLst>
              <a:gd name="adj1" fmla="val 16525"/>
              <a:gd name="adj2" fmla="val 38565"/>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399405" y="294397"/>
            <a:ext cx="5769918" cy="707886"/>
          </a:xfrm>
          <a:prstGeom prst="rect">
            <a:avLst/>
          </a:prstGeom>
          <a:noFill/>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はさむ</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pic>
        <p:nvPicPr>
          <p:cNvPr id="3" name="hasam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07777" y="1427659"/>
            <a:ext cx="8845485" cy="4975586"/>
          </a:xfrm>
          <a:prstGeom prst="snip2DiagRect">
            <a:avLst>
              <a:gd name="adj1" fmla="val 7264"/>
              <a:gd name="adj2" fmla="val 17641"/>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
        <p:nvSpPr>
          <p:cNvPr id="7" name="テキスト ボックス 6"/>
          <p:cNvSpPr txBox="1"/>
          <p:nvPr/>
        </p:nvSpPr>
        <p:spPr>
          <a:xfrm>
            <a:off x="61824" y="6166283"/>
            <a:ext cx="796164" cy="523220"/>
          </a:xfrm>
          <a:prstGeom prst="rect">
            <a:avLst/>
          </a:prstGeom>
          <a:noFill/>
        </p:spPr>
        <p:txBody>
          <a:bodyPr wrap="square" rtlCol="0">
            <a:spAutoFit/>
          </a:bodyPr>
          <a:lstStyle/>
          <a:p>
            <a:pPr algn="ct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04</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144217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対角する 2 つの角を切り取った四角形 12"/>
          <p:cNvSpPr/>
          <p:nvPr/>
        </p:nvSpPr>
        <p:spPr>
          <a:xfrm>
            <a:off x="252249" y="1295400"/>
            <a:ext cx="11692129" cy="5328362"/>
          </a:xfrm>
          <a:prstGeom prst="snip2DiagRect">
            <a:avLst>
              <a:gd name="adj1" fmla="val 3874"/>
              <a:gd name="adj2" fmla="val 16667"/>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mager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24883" y="1471844"/>
            <a:ext cx="8798445" cy="4949126"/>
          </a:xfrm>
          <a:prstGeom prst="snip2DiagRect">
            <a:avLst>
              <a:gd name="adj1" fmla="val 7288"/>
              <a:gd name="adj2" fmla="val 17477"/>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
        <p:nvSpPr>
          <p:cNvPr id="14" name="対角する 2 つの角を切り取った四角形 13"/>
          <p:cNvSpPr/>
          <p:nvPr/>
        </p:nvSpPr>
        <p:spPr>
          <a:xfrm>
            <a:off x="252249" y="190883"/>
            <a:ext cx="11692129" cy="898816"/>
          </a:xfrm>
          <a:prstGeom prst="snip2DiagRect">
            <a:avLst>
              <a:gd name="adj1" fmla="val 16525"/>
              <a:gd name="adj2" fmla="val 38565"/>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399405" y="294397"/>
            <a:ext cx="5769918" cy="707886"/>
          </a:xfrm>
          <a:prstGeom prst="rect">
            <a:avLst/>
          </a:prstGeom>
          <a:noFill/>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曲げる</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8" name="テキスト ボックス 7"/>
          <p:cNvSpPr txBox="1"/>
          <p:nvPr/>
        </p:nvSpPr>
        <p:spPr>
          <a:xfrm>
            <a:off x="61824" y="6166283"/>
            <a:ext cx="796164" cy="523220"/>
          </a:xfrm>
          <a:prstGeom prst="rect">
            <a:avLst/>
          </a:prstGeom>
          <a:noFill/>
        </p:spPr>
        <p:txBody>
          <a:bodyPr wrap="square" rtlCol="0">
            <a:spAutoFit/>
          </a:bodyPr>
          <a:lstStyle/>
          <a:p>
            <a:pPr algn="ct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05</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39362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対角する 2 つの角を切り取った四角形 12"/>
          <p:cNvSpPr/>
          <p:nvPr/>
        </p:nvSpPr>
        <p:spPr>
          <a:xfrm>
            <a:off x="252249" y="1295400"/>
            <a:ext cx="11692129" cy="5328362"/>
          </a:xfrm>
          <a:prstGeom prst="snip2DiagRect">
            <a:avLst>
              <a:gd name="adj1" fmla="val 3874"/>
              <a:gd name="adj2" fmla="val 16667"/>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対角する 2 つの角を切り取った四角形 13"/>
          <p:cNvSpPr/>
          <p:nvPr/>
        </p:nvSpPr>
        <p:spPr>
          <a:xfrm>
            <a:off x="252249" y="190883"/>
            <a:ext cx="11692129" cy="898816"/>
          </a:xfrm>
          <a:prstGeom prst="snip2DiagRect">
            <a:avLst>
              <a:gd name="adj1" fmla="val 16525"/>
              <a:gd name="adj2" fmla="val 38565"/>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399405" y="294397"/>
            <a:ext cx="5769918" cy="707886"/>
          </a:xfrm>
          <a:prstGeom prst="rect">
            <a:avLst/>
          </a:prstGeom>
          <a:noFill/>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切る</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pic>
        <p:nvPicPr>
          <p:cNvPr id="2" name="kir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09002" y="1441428"/>
            <a:ext cx="8953434" cy="5036306"/>
          </a:xfrm>
          <a:prstGeom prst="snip2DiagRect">
            <a:avLst>
              <a:gd name="adj1" fmla="val 6828"/>
              <a:gd name="adj2" fmla="val 15244"/>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
        <p:nvSpPr>
          <p:cNvPr id="7" name="テキスト ボックス 6"/>
          <p:cNvSpPr txBox="1"/>
          <p:nvPr/>
        </p:nvSpPr>
        <p:spPr>
          <a:xfrm>
            <a:off x="61824" y="6166283"/>
            <a:ext cx="796164" cy="523220"/>
          </a:xfrm>
          <a:prstGeom prst="rect">
            <a:avLst/>
          </a:prstGeom>
          <a:noFill/>
        </p:spPr>
        <p:txBody>
          <a:bodyPr wrap="square" rtlCol="0">
            <a:spAutoFit/>
          </a:bodyPr>
          <a:lstStyle/>
          <a:p>
            <a:pPr algn="ct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06</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119026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3" name="対角する 2 つの角を切り取った四角形 12"/>
          <p:cNvSpPr/>
          <p:nvPr/>
        </p:nvSpPr>
        <p:spPr>
          <a:xfrm>
            <a:off x="252249" y="1295400"/>
            <a:ext cx="11692129" cy="5328362"/>
          </a:xfrm>
          <a:prstGeom prst="snip2DiagRect">
            <a:avLst>
              <a:gd name="adj1" fmla="val 3874"/>
              <a:gd name="adj2" fmla="val 16667"/>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対角する 2 つの角を切り取った四角形 13"/>
          <p:cNvSpPr/>
          <p:nvPr/>
        </p:nvSpPr>
        <p:spPr>
          <a:xfrm>
            <a:off x="252249" y="190883"/>
            <a:ext cx="11692129" cy="898816"/>
          </a:xfrm>
          <a:prstGeom prst="snip2DiagRect">
            <a:avLst>
              <a:gd name="adj1" fmla="val 16525"/>
              <a:gd name="adj2" fmla="val 38565"/>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399405" y="294397"/>
            <a:ext cx="5769918" cy="707886"/>
          </a:xfrm>
          <a:prstGeom prst="rect">
            <a:avLst/>
          </a:prstGeom>
          <a:noFill/>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持ち上げる</a:t>
            </a:r>
            <a:r>
              <a:rPr kumimoji="1" lang="en-US" altLang="ja-JP"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持ち上がる</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pic>
        <p:nvPicPr>
          <p:cNvPr id="2" name="mochiager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87606" y="1439977"/>
            <a:ext cx="9007920" cy="5066956"/>
          </a:xfrm>
          <a:prstGeom prst="snip2DiagRect">
            <a:avLst>
              <a:gd name="adj1" fmla="val 6580"/>
              <a:gd name="adj2" fmla="val 19435"/>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
        <p:nvSpPr>
          <p:cNvPr id="7" name="テキスト ボックス 6"/>
          <p:cNvSpPr txBox="1"/>
          <p:nvPr/>
        </p:nvSpPr>
        <p:spPr>
          <a:xfrm>
            <a:off x="61824" y="6166283"/>
            <a:ext cx="796164" cy="523220"/>
          </a:xfrm>
          <a:prstGeom prst="rect">
            <a:avLst/>
          </a:prstGeom>
          <a:noFill/>
        </p:spPr>
        <p:txBody>
          <a:bodyPr wrap="square" rtlCol="0">
            <a:spAutoFit/>
          </a:bodyPr>
          <a:lstStyle/>
          <a:p>
            <a:pPr algn="ct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07</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315368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8" name="対角する 2 つの角を切り取った四角形 7"/>
          <p:cNvSpPr/>
          <p:nvPr/>
        </p:nvSpPr>
        <p:spPr>
          <a:xfrm>
            <a:off x="252249" y="1295400"/>
            <a:ext cx="11692129" cy="5328362"/>
          </a:xfrm>
          <a:prstGeom prst="snip2DiagRect">
            <a:avLst>
              <a:gd name="adj1" fmla="val 3874"/>
              <a:gd name="adj2" fmla="val 16667"/>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kouryaku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864464" y="1438393"/>
            <a:ext cx="8738542" cy="4915429"/>
          </a:xfrm>
          <a:prstGeom prst="snip2DiagRect">
            <a:avLst>
              <a:gd name="adj1" fmla="val 6333"/>
              <a:gd name="adj2" fmla="val 19964"/>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pic>
        <p:nvPicPr>
          <p:cNvPr id="5" name="kouryaku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864464" y="1438392"/>
            <a:ext cx="8738540" cy="4915429"/>
          </a:xfrm>
          <a:prstGeom prst="snip2DiagRect">
            <a:avLst>
              <a:gd name="adj1" fmla="val 7081"/>
              <a:gd name="adj2" fmla="val 19792"/>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pic>
        <p:nvPicPr>
          <p:cNvPr id="4" name="図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968" y="1438391"/>
            <a:ext cx="6829358" cy="3318219"/>
          </a:xfrm>
          <a:prstGeom prst="snip2DiagRect">
            <a:avLst>
              <a:gd name="adj1" fmla="val 5902"/>
              <a:gd name="adj2" fmla="val 18387"/>
            </a:avLst>
          </a:prstGeom>
          <a:solidFill>
            <a:schemeClr val="tx1">
              <a:lumMod val="95000"/>
              <a:lumOff val="5000"/>
            </a:schemeClr>
          </a:solidFill>
          <a:ln w="50800" cap="sq">
            <a:solidFill>
              <a:schemeClr val="tx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対角する 2 つの角を切り取った四角形 8"/>
          <p:cNvSpPr/>
          <p:nvPr/>
        </p:nvSpPr>
        <p:spPr>
          <a:xfrm>
            <a:off x="252249" y="190883"/>
            <a:ext cx="11692129" cy="898816"/>
          </a:xfrm>
          <a:prstGeom prst="snip2DiagRect">
            <a:avLst>
              <a:gd name="adj1" fmla="val 16525"/>
              <a:gd name="adj2" fmla="val 38565"/>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399405" y="294397"/>
            <a:ext cx="5769918" cy="707886"/>
          </a:xfrm>
          <a:prstGeom prst="rect">
            <a:avLst/>
          </a:prstGeom>
          <a:noFill/>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ステージ攻略</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pic>
        <p:nvPicPr>
          <p:cNvPr id="3" name="図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95045" y="3959581"/>
            <a:ext cx="4488352" cy="2524698"/>
          </a:xfrm>
          <a:prstGeom prst="snip2DiagRect">
            <a:avLst>
              <a:gd name="adj1" fmla="val 8318"/>
              <a:gd name="adj2" fmla="val 18146"/>
            </a:avLst>
          </a:prstGeom>
          <a:solidFill>
            <a:srgbClr val="FFFFFF">
              <a:shade val="85000"/>
            </a:srgbClr>
          </a:solidFill>
          <a:ln w="50800" cap="sq">
            <a:solidFill>
              <a:schemeClr val="tx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テキスト ボックス 5"/>
          <p:cNvSpPr txBox="1"/>
          <p:nvPr/>
        </p:nvSpPr>
        <p:spPr>
          <a:xfrm>
            <a:off x="557718" y="2406552"/>
            <a:ext cx="1107996" cy="369332"/>
          </a:xfrm>
          <a:prstGeom prst="rect">
            <a:avLst/>
          </a:prstGeom>
          <a:noFill/>
          <a:ln>
            <a:noFill/>
          </a:ln>
        </p:spPr>
        <p:txBody>
          <a:bodyPr wrap="none" rtlCol="0">
            <a:spAutoFit/>
          </a:bodyPr>
          <a:lstStyle/>
          <a:p>
            <a:r>
              <a:rPr kumimoji="1" lang="ja-JP" altLang="en-US" b="1" dirty="0" smtClean="0">
                <a:ln>
                  <a:solidFill>
                    <a:srgbClr val="00B0F0"/>
                  </a:solidFill>
                </a:ln>
                <a:solidFill>
                  <a:srgbClr val="002060"/>
                </a:solidFill>
                <a:effectLst>
                  <a:glow rad="254000">
                    <a:schemeClr val="bg1">
                      <a:alpha val="75000"/>
                    </a:schemeClr>
                  </a:glow>
                </a:effectLst>
              </a:rPr>
              <a:t>スタート</a:t>
            </a:r>
            <a:endParaRPr kumimoji="1" lang="ja-JP" altLang="en-US" b="1" dirty="0">
              <a:ln>
                <a:solidFill>
                  <a:srgbClr val="00B0F0"/>
                </a:solidFill>
              </a:ln>
              <a:solidFill>
                <a:srgbClr val="002060"/>
              </a:solidFill>
              <a:effectLst>
                <a:glow rad="254000">
                  <a:schemeClr val="bg1">
                    <a:alpha val="75000"/>
                  </a:schemeClr>
                </a:glow>
              </a:effectLst>
            </a:endParaRPr>
          </a:p>
        </p:txBody>
      </p:sp>
      <p:sp>
        <p:nvSpPr>
          <p:cNvPr id="10" name="テキスト ボックス 9"/>
          <p:cNvSpPr txBox="1"/>
          <p:nvPr/>
        </p:nvSpPr>
        <p:spPr>
          <a:xfrm>
            <a:off x="5939132" y="2437450"/>
            <a:ext cx="877163" cy="369332"/>
          </a:xfrm>
          <a:prstGeom prst="rect">
            <a:avLst/>
          </a:prstGeom>
          <a:noFill/>
          <a:ln>
            <a:noFill/>
          </a:ln>
        </p:spPr>
        <p:txBody>
          <a:bodyPr wrap="none" rtlCol="0">
            <a:spAutoFit/>
          </a:bodyPr>
          <a:lstStyle/>
          <a:p>
            <a:r>
              <a:rPr kumimoji="1" lang="ja-JP" altLang="en-US" b="1" dirty="0" smtClean="0">
                <a:ln>
                  <a:solidFill>
                    <a:srgbClr val="FF0000"/>
                  </a:solidFill>
                </a:ln>
                <a:solidFill>
                  <a:srgbClr val="C00000"/>
                </a:solidFill>
                <a:effectLst>
                  <a:glow rad="254000">
                    <a:schemeClr val="bg1">
                      <a:alpha val="75000"/>
                    </a:schemeClr>
                  </a:glow>
                </a:effectLst>
              </a:rPr>
              <a:t>ゴール</a:t>
            </a:r>
            <a:endParaRPr kumimoji="1" lang="ja-JP" altLang="en-US" b="1" dirty="0">
              <a:ln>
                <a:solidFill>
                  <a:srgbClr val="FF0000"/>
                </a:solidFill>
              </a:ln>
              <a:solidFill>
                <a:srgbClr val="C00000"/>
              </a:solidFill>
              <a:effectLst>
                <a:glow rad="254000">
                  <a:schemeClr val="bg1">
                    <a:alpha val="75000"/>
                  </a:schemeClr>
                </a:glow>
              </a:effectLst>
            </a:endParaRPr>
          </a:p>
        </p:txBody>
      </p:sp>
      <p:sp>
        <p:nvSpPr>
          <p:cNvPr id="7" name="楕円 6"/>
          <p:cNvSpPr/>
          <p:nvPr/>
        </p:nvSpPr>
        <p:spPr>
          <a:xfrm rot="449525">
            <a:off x="2577768" y="2789751"/>
            <a:ext cx="960109" cy="1950988"/>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4550561" y="2806782"/>
            <a:ext cx="1164928" cy="843521"/>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1864462" y="2301173"/>
            <a:ext cx="929852" cy="607707"/>
          </a:xfrm>
          <a:prstGeom prst="rightArrow">
            <a:avLst/>
          </a:prstGeom>
          <a:solidFill>
            <a:srgbClr val="00B050">
              <a:alpha val="75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61824" y="6166283"/>
            <a:ext cx="796164" cy="523220"/>
          </a:xfrm>
          <a:prstGeom prst="rect">
            <a:avLst/>
          </a:prstGeom>
          <a:noFill/>
        </p:spPr>
        <p:txBody>
          <a:bodyPr wrap="square" rtlCol="0">
            <a:spAutoFit/>
          </a:bodyPr>
          <a:lstStyle/>
          <a:p>
            <a:pPr algn="ct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08</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237761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42" presetClass="path" presetSubtype="0" accel="50000" decel="50000" fill="hold" grpId="1" nodeType="afterEffect">
                                  <p:stCondLst>
                                    <p:cond delay="0"/>
                                  </p:stCondLst>
                                  <p:childTnLst>
                                    <p:animMotion origin="layout" path="M 4.375E-6 -1.11111E-6 L 0.225 0.00509 " pathEditMode="relative" rAng="0" ptsTypes="AA">
                                      <p:cBhvr>
                                        <p:cTn id="18" dur="2000" fill="hold"/>
                                        <p:tgtEl>
                                          <p:spTgt spid="11"/>
                                        </p:tgtEl>
                                        <p:attrNameLst>
                                          <p:attrName>ppt_x</p:attrName>
                                          <p:attrName>ppt_y</p:attrName>
                                        </p:attrNameLst>
                                      </p:cBhvr>
                                      <p:rCtr x="11250" y="255"/>
                                    </p:animMotion>
                                  </p:childTnLst>
                                </p:cTn>
                              </p:par>
                            </p:childTnLst>
                          </p:cTn>
                        </p:par>
                        <p:par>
                          <p:cTn id="19" fill="hold">
                            <p:stCondLst>
                              <p:cond delay="2500"/>
                            </p:stCondLst>
                            <p:childTnLst>
                              <p:par>
                                <p:cTn id="20" presetID="10" presetClass="exit" presetSubtype="0" fill="hold" grpId="2" nodeType="after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par>
                          <p:cTn id="47" fill="hold">
                            <p:stCondLst>
                              <p:cond delay="500"/>
                            </p:stCondLst>
                            <p:childTnLst>
                              <p:par>
                                <p:cTn id="48" presetID="53" presetClass="exit" presetSubtype="32" fill="hold" nodeType="afterEffect">
                                  <p:stCondLst>
                                    <p:cond delay="0"/>
                                  </p:stCondLst>
                                  <p:childTnLst>
                                    <p:anim calcmode="lin" valueType="num">
                                      <p:cBhvr>
                                        <p:cTn id="49" dur="500"/>
                                        <p:tgtEl>
                                          <p:spTgt spid="4"/>
                                        </p:tgtEl>
                                        <p:attrNameLst>
                                          <p:attrName>ppt_w</p:attrName>
                                        </p:attrNameLst>
                                      </p:cBhvr>
                                      <p:tavLst>
                                        <p:tav tm="0">
                                          <p:val>
                                            <p:strVal val="ppt_w"/>
                                          </p:val>
                                        </p:tav>
                                        <p:tav tm="100000">
                                          <p:val>
                                            <p:fltVal val="0"/>
                                          </p:val>
                                        </p:tav>
                                      </p:tavLst>
                                    </p:anim>
                                    <p:anim calcmode="lin" valueType="num">
                                      <p:cBhvr>
                                        <p:cTn id="50" dur="500"/>
                                        <p:tgtEl>
                                          <p:spTgt spid="4"/>
                                        </p:tgtEl>
                                        <p:attrNameLst>
                                          <p:attrName>ppt_h</p:attrName>
                                        </p:attrNameLst>
                                      </p:cBhvr>
                                      <p:tavLst>
                                        <p:tav tm="0">
                                          <p:val>
                                            <p:strVal val="ppt_h"/>
                                          </p:val>
                                        </p:tav>
                                        <p:tav tm="100000">
                                          <p:val>
                                            <p:fltVal val="0"/>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par>
                                <p:cTn id="53" presetID="53" presetClass="exit" presetSubtype="32" fill="hold" nodeType="withEffect">
                                  <p:stCondLst>
                                    <p:cond delay="0"/>
                                  </p:stCondLst>
                                  <p:childTnLst>
                                    <p:anim calcmode="lin" valueType="num">
                                      <p:cBhvr>
                                        <p:cTn id="54" dur="500"/>
                                        <p:tgtEl>
                                          <p:spTgt spid="3"/>
                                        </p:tgtEl>
                                        <p:attrNameLst>
                                          <p:attrName>ppt_w</p:attrName>
                                        </p:attrNameLst>
                                      </p:cBhvr>
                                      <p:tavLst>
                                        <p:tav tm="0">
                                          <p:val>
                                            <p:strVal val="ppt_w"/>
                                          </p:val>
                                        </p:tav>
                                        <p:tav tm="100000">
                                          <p:val>
                                            <p:fltVal val="0"/>
                                          </p:val>
                                        </p:tav>
                                      </p:tavLst>
                                    </p:anim>
                                    <p:anim calcmode="lin" valueType="num">
                                      <p:cBhvr>
                                        <p:cTn id="55" dur="500"/>
                                        <p:tgtEl>
                                          <p:spTgt spid="3"/>
                                        </p:tgtEl>
                                        <p:attrNameLst>
                                          <p:attrName>ppt_h</p:attrName>
                                        </p:attrNameLst>
                                      </p:cBhvr>
                                      <p:tavLst>
                                        <p:tav tm="0">
                                          <p:val>
                                            <p:strVal val="ppt_h"/>
                                          </p:val>
                                        </p:tav>
                                        <p:tav tm="100000">
                                          <p:val>
                                            <p:fltVal val="0"/>
                                          </p:val>
                                        </p:tav>
                                      </p:tavLst>
                                    </p:anim>
                                    <p:animEffect transition="out" filter="fade">
                                      <p:cBhvr>
                                        <p:cTn id="56" dur="500"/>
                                        <p:tgtEl>
                                          <p:spTgt spid="3"/>
                                        </p:tgtEl>
                                      </p:cBhvr>
                                    </p:animEffect>
                                    <p:set>
                                      <p:cBhvr>
                                        <p:cTn id="57" dur="1" fill="hold">
                                          <p:stCondLst>
                                            <p:cond delay="499"/>
                                          </p:stCondLst>
                                        </p:cTn>
                                        <p:tgtEl>
                                          <p:spTgt spid="3"/>
                                        </p:tgtEl>
                                        <p:attrNameLst>
                                          <p:attrName>style.visibility</p:attrName>
                                        </p:attrNameLst>
                                      </p:cBhvr>
                                      <p:to>
                                        <p:strVal val="hidden"/>
                                      </p:to>
                                    </p:set>
                                  </p:childTnLst>
                                </p:cTn>
                              </p:par>
                            </p:childTnLst>
                          </p:cTn>
                        </p:par>
                        <p:par>
                          <p:cTn id="58" fill="hold">
                            <p:stCondLst>
                              <p:cond delay="1000"/>
                            </p:stCondLst>
                            <p:childTnLst>
                              <p:par>
                                <p:cTn id="59" presetID="53" presetClass="entr" presetSubtype="16" fill="hold" nodeType="after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childTnLst>
                                </p:cTn>
                              </p:par>
                            </p:childTnLst>
                          </p:cTn>
                        </p:par>
                        <p:par>
                          <p:cTn id="64" fill="hold">
                            <p:stCondLst>
                              <p:cond delay="1500"/>
                            </p:stCondLst>
                            <p:childTnLst>
                              <p:par>
                                <p:cTn id="65" presetID="1" presetClass="mediacall" presetSubtype="0" fill="hold" nodeType="afterEffect">
                                  <p:stCondLst>
                                    <p:cond delay="0"/>
                                  </p:stCondLst>
                                  <p:childTnLst>
                                    <p:cmd type="call" cmd="playFrom(0.0)">
                                      <p:cBhvr>
                                        <p:cTn id="66" dur="42793" fill="hold"/>
                                        <p:tgtEl>
                                          <p:spTgt spid="2"/>
                                        </p:tgtEl>
                                      </p:cBhvr>
                                    </p:cmd>
                                  </p:childTnLst>
                                </p:cTn>
                              </p:par>
                            </p:childTnLst>
                          </p:cTn>
                        </p:par>
                        <p:par>
                          <p:cTn id="67" fill="hold">
                            <p:stCondLst>
                              <p:cond delay="44293"/>
                            </p:stCondLst>
                            <p:childTnLst>
                              <p:par>
                                <p:cTn id="68" presetID="6" presetClass="emph" presetSubtype="0" fill="hold" nodeType="afterEffect">
                                  <p:stCondLst>
                                    <p:cond delay="0"/>
                                  </p:stCondLst>
                                  <p:childTnLst>
                                    <p:animScale>
                                      <p:cBhvr>
                                        <p:cTn id="69" dur="1000" fill="hold"/>
                                        <p:tgtEl>
                                          <p:spTgt spid="2"/>
                                        </p:tgtEl>
                                      </p:cBhvr>
                                      <p:by x="50000" y="50000"/>
                                    </p:animScale>
                                  </p:childTnLst>
                                </p:cTn>
                              </p:par>
                            </p:childTnLst>
                          </p:cTn>
                        </p:par>
                        <p:par>
                          <p:cTn id="70" fill="hold">
                            <p:stCondLst>
                              <p:cond delay="45293"/>
                            </p:stCondLst>
                            <p:childTnLst>
                              <p:par>
                                <p:cTn id="71" presetID="42" presetClass="path" presetSubtype="0" accel="50000" decel="50000" fill="hold" nodeType="afterEffect">
                                  <p:stCondLst>
                                    <p:cond delay="0"/>
                                  </p:stCondLst>
                                  <p:childTnLst>
                                    <p:animMotion origin="layout" path="M 2.08333E-6 4.44444E-6 L -0.20638 -0.00162 " pathEditMode="relative" rAng="0" ptsTypes="AA">
                                      <p:cBhvr>
                                        <p:cTn id="72" dur="1000" fill="hold"/>
                                        <p:tgtEl>
                                          <p:spTgt spid="2"/>
                                        </p:tgtEl>
                                        <p:attrNameLst>
                                          <p:attrName>ppt_x</p:attrName>
                                          <p:attrName>ppt_y</p:attrName>
                                        </p:attrNameLst>
                                      </p:cBhvr>
                                      <p:rCtr x="-10326" y="-93"/>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par>
                          <p:cTn id="78" fill="hold">
                            <p:stCondLst>
                              <p:cond delay="500"/>
                            </p:stCondLst>
                            <p:childTnLst>
                              <p:par>
                                <p:cTn id="79" presetID="1" presetClass="mediacall" presetSubtype="0" fill="hold" nodeType="afterEffect">
                                  <p:stCondLst>
                                    <p:cond delay="0"/>
                                  </p:stCondLst>
                                  <p:childTnLst>
                                    <p:cmd type="call" cmd="playFrom(0.0)">
                                      <p:cBhvr>
                                        <p:cTn id="80" dur="44458" fill="hold"/>
                                        <p:tgtEl>
                                          <p:spTgt spid="5"/>
                                        </p:tgtEl>
                                      </p:cBhvr>
                                    </p:cmd>
                                  </p:childTnLst>
                                </p:cTn>
                              </p:par>
                            </p:childTnLst>
                          </p:cTn>
                        </p:par>
                        <p:par>
                          <p:cTn id="81" fill="hold">
                            <p:stCondLst>
                              <p:cond delay="44958"/>
                            </p:stCondLst>
                            <p:childTnLst>
                              <p:par>
                                <p:cTn id="82" presetID="6" presetClass="emph" presetSubtype="0" fill="hold" nodeType="afterEffect">
                                  <p:stCondLst>
                                    <p:cond delay="0"/>
                                  </p:stCondLst>
                                  <p:childTnLst>
                                    <p:animScale>
                                      <p:cBhvr>
                                        <p:cTn id="83" dur="1000" fill="hold"/>
                                        <p:tgtEl>
                                          <p:spTgt spid="5"/>
                                        </p:tgtEl>
                                      </p:cBhvr>
                                      <p:by x="50000" y="50000"/>
                                    </p:animScale>
                                  </p:childTnLst>
                                </p:cTn>
                              </p:par>
                            </p:childTnLst>
                          </p:cTn>
                        </p:par>
                        <p:par>
                          <p:cTn id="84" fill="hold">
                            <p:stCondLst>
                              <p:cond delay="45958"/>
                            </p:stCondLst>
                            <p:childTnLst>
                              <p:par>
                                <p:cTn id="85" presetID="42" presetClass="path" presetSubtype="0" accel="50000" decel="50000" fill="hold" nodeType="afterEffect">
                                  <p:stCondLst>
                                    <p:cond delay="0"/>
                                  </p:stCondLst>
                                  <p:childTnLst>
                                    <p:animMotion origin="layout" path="M 2.08333E-6 4.44444E-6 L 0.19414 -0.00047 " pathEditMode="relative" rAng="0" ptsTypes="AA">
                                      <p:cBhvr>
                                        <p:cTn id="86" dur="1000" fill="hold"/>
                                        <p:tgtEl>
                                          <p:spTgt spid="5"/>
                                        </p:tgtEl>
                                        <p:attrNameLst>
                                          <p:attrName>ppt_x</p:attrName>
                                          <p:attrName>ppt_y</p:attrName>
                                        </p:attrNameLst>
                                      </p:cBhvr>
                                      <p:rCtr x="9701" y="-23"/>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87" repeatCount="indefinite" fill="remove" display="0">
                  <p:stCondLst>
                    <p:cond delay="indefinite"/>
                  </p:stCondLst>
                </p:cTn>
                <p:tgtEl>
                  <p:spTgt spid="2"/>
                </p:tgtEl>
              </p:cMediaNode>
            </p:video>
            <p:video>
              <p:cMediaNode vol="80000">
                <p:cTn id="88" repeatCount="indefinite" fill="remove" display="0">
                  <p:stCondLst>
                    <p:cond delay="indefinite"/>
                  </p:stCondLst>
                </p:cTn>
                <p:tgtEl>
                  <p:spTgt spid="5"/>
                </p:tgtEl>
              </p:cMediaNode>
            </p:video>
          </p:childTnLst>
        </p:cTn>
      </p:par>
    </p:tnLst>
    <p:bldLst>
      <p:bldP spid="6" grpId="0"/>
      <p:bldP spid="6" grpId="1"/>
      <p:bldP spid="10" grpId="0"/>
      <p:bldP spid="10" grpId="1"/>
      <p:bldP spid="7" grpId="0" animBg="1"/>
      <p:bldP spid="7" grpId="1" animBg="1"/>
      <p:bldP spid="12" grpId="0" animBg="1"/>
      <p:bldP spid="12" grpId="1" animBg="1"/>
      <p:bldP spid="11" grpId="0" animBg="1"/>
      <p:bldP spid="11" grpId="1" animBg="1"/>
      <p:bldP spid="11"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7" name="対角する 2 つの角を切り取った四角形 56"/>
          <p:cNvSpPr/>
          <p:nvPr/>
        </p:nvSpPr>
        <p:spPr>
          <a:xfrm>
            <a:off x="252249" y="1295400"/>
            <a:ext cx="11692129" cy="5328362"/>
          </a:xfrm>
          <a:prstGeom prst="snip2DiagRect">
            <a:avLst>
              <a:gd name="adj1" fmla="val 3874"/>
              <a:gd name="adj2" fmla="val 16667"/>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対角する 2 つの角を切り取った四角形 57"/>
          <p:cNvSpPr/>
          <p:nvPr/>
        </p:nvSpPr>
        <p:spPr>
          <a:xfrm>
            <a:off x="252249" y="190883"/>
            <a:ext cx="11692129" cy="898816"/>
          </a:xfrm>
          <a:prstGeom prst="snip2DiagRect">
            <a:avLst>
              <a:gd name="adj1" fmla="val 16525"/>
              <a:gd name="adj2" fmla="val 38565"/>
            </a:avLst>
          </a:prstGeom>
          <a:solidFill>
            <a:schemeClr val="bg1">
              <a:lumMod val="95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044" y="4173039"/>
            <a:ext cx="2470572" cy="1387582"/>
          </a:xfrm>
          <a:prstGeom prst="rect">
            <a:avLst/>
          </a:prstGeom>
        </p:spPr>
      </p:pic>
      <p:pic>
        <p:nvPicPr>
          <p:cNvPr id="26" name="図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2945" y="2081273"/>
            <a:ext cx="3174515" cy="1793703"/>
          </a:xfrm>
          <a:prstGeom prst="rect">
            <a:avLst/>
          </a:prstGeom>
        </p:spPr>
      </p:pic>
      <p:sp>
        <p:nvSpPr>
          <p:cNvPr id="7" name="テキスト ボックス 6"/>
          <p:cNvSpPr txBox="1"/>
          <p:nvPr/>
        </p:nvSpPr>
        <p:spPr>
          <a:xfrm>
            <a:off x="6691588" y="5644926"/>
            <a:ext cx="2099354" cy="523220"/>
          </a:xfrm>
          <a:prstGeom prst="rect">
            <a:avLst/>
          </a:prstGeom>
          <a:noFill/>
        </p:spPr>
        <p:txBody>
          <a:bodyPr wrap="square" rtlCol="0">
            <a:spAutoFit/>
          </a:bodyPr>
          <a:lstStyle/>
          <a:p>
            <a:r>
              <a:rPr kumimoji="1"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基本移動</a:t>
            </a:r>
            <a:endParaRPr kumimoji="1"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r>
              <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押し込み</a:t>
            </a:r>
            <a:r>
              <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ジャンプ</a:t>
            </a:r>
            <a:r>
              <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9" name="直線コネクタ 8"/>
          <p:cNvCxnSpPr>
            <a:stCxn id="7" idx="0"/>
            <a:endCxn id="20" idx="3"/>
          </p:cNvCxnSpPr>
          <p:nvPr/>
        </p:nvCxnSpPr>
        <p:spPr>
          <a:xfrm flipV="1">
            <a:off x="7741265" y="4715331"/>
            <a:ext cx="343322" cy="9295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23" idx="5"/>
            <a:endCxn id="16" idx="0"/>
          </p:cNvCxnSpPr>
          <p:nvPr/>
        </p:nvCxnSpPr>
        <p:spPr>
          <a:xfrm>
            <a:off x="9084986" y="4978955"/>
            <a:ext cx="1271277" cy="667853"/>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9028737" y="5646808"/>
            <a:ext cx="2655051" cy="523220"/>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カメラ旋回</a:t>
            </a:r>
            <a:r>
              <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アーム照準移動</a:t>
            </a:r>
            <a:endPar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r>
              <a:rPr kumimoji="1"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kumimoji="1"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押し込み：アームリセット</a:t>
            </a:r>
            <a:r>
              <a:rPr kumimoji="1"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20" name="楕円 19"/>
          <p:cNvSpPr/>
          <p:nvPr/>
        </p:nvSpPr>
        <p:spPr>
          <a:xfrm>
            <a:off x="8028498" y="4393045"/>
            <a:ext cx="382998" cy="377581"/>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23" name="楕円 22"/>
          <p:cNvSpPr/>
          <p:nvPr/>
        </p:nvSpPr>
        <p:spPr>
          <a:xfrm>
            <a:off x="8766406" y="4659153"/>
            <a:ext cx="373240" cy="374671"/>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27" name="楕円 26"/>
          <p:cNvSpPr/>
          <p:nvPr/>
        </p:nvSpPr>
        <p:spPr>
          <a:xfrm>
            <a:off x="8934808" y="4346727"/>
            <a:ext cx="469030" cy="448848"/>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28" name="テキスト ボックス 27"/>
          <p:cNvSpPr txBox="1"/>
          <p:nvPr/>
        </p:nvSpPr>
        <p:spPr>
          <a:xfrm>
            <a:off x="9840889" y="4319964"/>
            <a:ext cx="1227282"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アーム選択</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29" name="直線コネクタ 28"/>
          <p:cNvCxnSpPr>
            <a:stCxn id="27" idx="6"/>
            <a:endCxn id="28" idx="1"/>
          </p:cNvCxnSpPr>
          <p:nvPr/>
        </p:nvCxnSpPr>
        <p:spPr>
          <a:xfrm flipV="1">
            <a:off x="9403838" y="4473853"/>
            <a:ext cx="437051" cy="9729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楕円 33"/>
          <p:cNvSpPr/>
          <p:nvPr/>
        </p:nvSpPr>
        <p:spPr>
          <a:xfrm>
            <a:off x="8872311" y="2978401"/>
            <a:ext cx="445476" cy="192702"/>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35" name="テキスト ボックス 34"/>
          <p:cNvSpPr txBox="1"/>
          <p:nvPr/>
        </p:nvSpPr>
        <p:spPr>
          <a:xfrm>
            <a:off x="9840889" y="3460428"/>
            <a:ext cx="1092930"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アーム回転</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36" name="直線コネクタ 35"/>
          <p:cNvCxnSpPr>
            <a:stCxn id="34" idx="5"/>
            <a:endCxn id="35" idx="1"/>
          </p:cNvCxnSpPr>
          <p:nvPr/>
        </p:nvCxnSpPr>
        <p:spPr>
          <a:xfrm>
            <a:off x="9252549" y="3142882"/>
            <a:ext cx="588340" cy="47143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楕円 42"/>
          <p:cNvSpPr/>
          <p:nvPr/>
        </p:nvSpPr>
        <p:spPr>
          <a:xfrm>
            <a:off x="8008825" y="3004477"/>
            <a:ext cx="477314" cy="150400"/>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cxnSp>
        <p:nvCxnSpPr>
          <p:cNvPr id="46" name="直線コネクタ 45"/>
          <p:cNvCxnSpPr>
            <a:stCxn id="43" idx="5"/>
            <a:endCxn id="35" idx="1"/>
          </p:cNvCxnSpPr>
          <p:nvPr/>
        </p:nvCxnSpPr>
        <p:spPr>
          <a:xfrm>
            <a:off x="8416238" y="3132851"/>
            <a:ext cx="1424651" cy="481466"/>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楕円 51"/>
          <p:cNvSpPr/>
          <p:nvPr/>
        </p:nvSpPr>
        <p:spPr>
          <a:xfrm>
            <a:off x="8882996" y="2777428"/>
            <a:ext cx="445476" cy="182885"/>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53" name="テキスト ボックス 52"/>
          <p:cNvSpPr txBox="1"/>
          <p:nvPr/>
        </p:nvSpPr>
        <p:spPr>
          <a:xfrm>
            <a:off x="9620005" y="2289385"/>
            <a:ext cx="1448166"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アームではさむ</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54" name="直線コネクタ 53"/>
          <p:cNvCxnSpPr>
            <a:stCxn id="52" idx="0"/>
            <a:endCxn id="53" idx="1"/>
          </p:cNvCxnSpPr>
          <p:nvPr/>
        </p:nvCxnSpPr>
        <p:spPr>
          <a:xfrm flipV="1">
            <a:off x="9105734" y="2443274"/>
            <a:ext cx="514271" cy="33415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楕円 54"/>
          <p:cNvSpPr/>
          <p:nvPr/>
        </p:nvSpPr>
        <p:spPr>
          <a:xfrm>
            <a:off x="8001250" y="2771337"/>
            <a:ext cx="466018" cy="188976"/>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cxnSp>
        <p:nvCxnSpPr>
          <p:cNvPr id="56" name="直線コネクタ 55"/>
          <p:cNvCxnSpPr>
            <a:stCxn id="55" idx="0"/>
            <a:endCxn id="68" idx="3"/>
          </p:cNvCxnSpPr>
          <p:nvPr/>
        </p:nvCxnSpPr>
        <p:spPr>
          <a:xfrm flipH="1" flipV="1">
            <a:off x="8121109" y="2464189"/>
            <a:ext cx="113150" cy="30714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6588270" y="2310300"/>
            <a:ext cx="1532839"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アームを伸ばす</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103" name="楕円 102"/>
          <p:cNvSpPr/>
          <p:nvPr/>
        </p:nvSpPr>
        <p:spPr>
          <a:xfrm>
            <a:off x="8457700" y="4466889"/>
            <a:ext cx="189078" cy="196302"/>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04" name="テキスト ボックス 103"/>
          <p:cNvSpPr txBox="1"/>
          <p:nvPr/>
        </p:nvSpPr>
        <p:spPr>
          <a:xfrm>
            <a:off x="8167666" y="3862422"/>
            <a:ext cx="1075801"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モード切替</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105" name="直線コネクタ 104"/>
          <p:cNvCxnSpPr>
            <a:stCxn id="25" idx="0"/>
            <a:endCxn id="103" idx="0"/>
          </p:cNvCxnSpPr>
          <p:nvPr/>
        </p:nvCxnSpPr>
        <p:spPr>
          <a:xfrm flipH="1">
            <a:off x="8552239" y="4173039"/>
            <a:ext cx="136091" cy="29385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3399405" y="294397"/>
            <a:ext cx="5769918" cy="707886"/>
          </a:xfrm>
          <a:prstGeom prst="rect">
            <a:avLst/>
          </a:prstGeom>
          <a:noFill/>
        </p:spPr>
        <p:txBody>
          <a:bodyPr wrap="square" rtlCol="0">
            <a:spAutoFit/>
          </a:bodyPr>
          <a:lstStyle/>
          <a:p>
            <a:pPr algn="ctr"/>
            <a:r>
              <a:rPr kumimoji="1" lang="ja-JP" altLang="en-US" sz="40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モード切替</a:t>
            </a:r>
            <a:endParaRPr kumimoji="1" lang="ja-JP" altLang="en-US" sz="40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pic>
        <p:nvPicPr>
          <p:cNvPr id="111" name="図 1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02" y="4177700"/>
            <a:ext cx="2470572" cy="1387582"/>
          </a:xfrm>
          <a:prstGeom prst="rect">
            <a:avLst/>
          </a:prstGeom>
        </p:spPr>
      </p:pic>
      <p:pic>
        <p:nvPicPr>
          <p:cNvPr id="112" name="図 1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1503" y="2085934"/>
            <a:ext cx="3174515" cy="1793703"/>
          </a:xfrm>
          <a:prstGeom prst="rect">
            <a:avLst/>
          </a:prstGeom>
        </p:spPr>
      </p:pic>
      <p:sp>
        <p:nvSpPr>
          <p:cNvPr id="113" name="テキスト ボックス 112"/>
          <p:cNvSpPr txBox="1"/>
          <p:nvPr/>
        </p:nvSpPr>
        <p:spPr>
          <a:xfrm>
            <a:off x="1100146" y="5649587"/>
            <a:ext cx="2099354" cy="523220"/>
          </a:xfrm>
          <a:prstGeom prst="rect">
            <a:avLst/>
          </a:prstGeom>
          <a:noFill/>
        </p:spPr>
        <p:txBody>
          <a:bodyPr wrap="square" rtlCol="0">
            <a:spAutoFit/>
          </a:bodyPr>
          <a:lstStyle/>
          <a:p>
            <a:r>
              <a:rPr kumimoji="1"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基本移動</a:t>
            </a:r>
            <a:endParaRPr kumimoji="1"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r>
              <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押し込み</a:t>
            </a:r>
            <a:r>
              <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ジャンプ</a:t>
            </a:r>
            <a:r>
              <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114" name="直線コネクタ 113"/>
          <p:cNvCxnSpPr>
            <a:stCxn id="113" idx="0"/>
            <a:endCxn id="117" idx="3"/>
          </p:cNvCxnSpPr>
          <p:nvPr/>
        </p:nvCxnSpPr>
        <p:spPr>
          <a:xfrm flipV="1">
            <a:off x="2149823" y="4719992"/>
            <a:ext cx="343322" cy="9295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18" idx="5"/>
            <a:endCxn id="116" idx="0"/>
          </p:cNvCxnSpPr>
          <p:nvPr/>
        </p:nvCxnSpPr>
        <p:spPr>
          <a:xfrm>
            <a:off x="3493544" y="4983616"/>
            <a:ext cx="1271277" cy="667853"/>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a:off x="3437295" y="5651469"/>
            <a:ext cx="2655051" cy="523220"/>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カメラ旋回</a:t>
            </a:r>
            <a:r>
              <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アーム照準移動</a:t>
            </a:r>
            <a:endPar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endParaRPr>
          </a:p>
          <a:p>
            <a:r>
              <a:rPr kumimoji="1"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kumimoji="1"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押し込み：アームリセット</a:t>
            </a:r>
            <a:r>
              <a:rPr kumimoji="1"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117" name="楕円 116"/>
          <p:cNvSpPr/>
          <p:nvPr/>
        </p:nvSpPr>
        <p:spPr>
          <a:xfrm>
            <a:off x="2437056" y="4397706"/>
            <a:ext cx="382998" cy="377581"/>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18" name="楕円 117"/>
          <p:cNvSpPr/>
          <p:nvPr/>
        </p:nvSpPr>
        <p:spPr>
          <a:xfrm>
            <a:off x="3174964" y="4663814"/>
            <a:ext cx="373240" cy="374671"/>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19" name="楕円 118"/>
          <p:cNvSpPr/>
          <p:nvPr/>
        </p:nvSpPr>
        <p:spPr>
          <a:xfrm>
            <a:off x="3343366" y="4351388"/>
            <a:ext cx="469030" cy="448848"/>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20" name="テキスト ボックス 119"/>
          <p:cNvSpPr txBox="1"/>
          <p:nvPr/>
        </p:nvSpPr>
        <p:spPr>
          <a:xfrm>
            <a:off x="4249447" y="4324625"/>
            <a:ext cx="1227282"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アーム選択</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121" name="直線コネクタ 120"/>
          <p:cNvCxnSpPr>
            <a:stCxn id="119" idx="6"/>
            <a:endCxn id="120" idx="1"/>
          </p:cNvCxnSpPr>
          <p:nvPr/>
        </p:nvCxnSpPr>
        <p:spPr>
          <a:xfrm flipV="1">
            <a:off x="3812396" y="4478514"/>
            <a:ext cx="437051" cy="9729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7" name="楕円 126"/>
          <p:cNvSpPr/>
          <p:nvPr/>
        </p:nvSpPr>
        <p:spPr>
          <a:xfrm>
            <a:off x="3327223" y="2640248"/>
            <a:ext cx="428067" cy="640130"/>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28" name="テキスト ボックス 127"/>
          <p:cNvSpPr txBox="1"/>
          <p:nvPr/>
        </p:nvSpPr>
        <p:spPr>
          <a:xfrm>
            <a:off x="4028562" y="2294046"/>
            <a:ext cx="1608979"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はさむ</a:t>
            </a:r>
            <a:r>
              <a:rPr lang="en-US" altLang="ja-JP"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a:t>
            </a:r>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はなす</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129" name="直線コネクタ 128"/>
          <p:cNvCxnSpPr>
            <a:stCxn id="127" idx="7"/>
            <a:endCxn id="128" idx="1"/>
          </p:cNvCxnSpPr>
          <p:nvPr/>
        </p:nvCxnSpPr>
        <p:spPr>
          <a:xfrm flipV="1">
            <a:off x="3692601" y="2447935"/>
            <a:ext cx="335961" cy="28605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0" name="楕円 129"/>
          <p:cNvSpPr/>
          <p:nvPr/>
        </p:nvSpPr>
        <p:spPr>
          <a:xfrm>
            <a:off x="2408617" y="2643647"/>
            <a:ext cx="457641" cy="620568"/>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cxnSp>
        <p:nvCxnSpPr>
          <p:cNvPr id="131" name="直線コネクタ 130"/>
          <p:cNvCxnSpPr>
            <a:stCxn id="130" idx="1"/>
            <a:endCxn id="132" idx="2"/>
          </p:cNvCxnSpPr>
          <p:nvPr/>
        </p:nvCxnSpPr>
        <p:spPr>
          <a:xfrm flipH="1" flipV="1">
            <a:off x="1763248" y="2622738"/>
            <a:ext cx="712389" cy="111789"/>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2" name="テキスト ボックス 131"/>
          <p:cNvSpPr txBox="1"/>
          <p:nvPr/>
        </p:nvSpPr>
        <p:spPr>
          <a:xfrm>
            <a:off x="996828" y="2314961"/>
            <a:ext cx="1532839"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アームリセット</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133" name="楕円 132"/>
          <p:cNvSpPr/>
          <p:nvPr/>
        </p:nvSpPr>
        <p:spPr>
          <a:xfrm>
            <a:off x="2866258" y="4471550"/>
            <a:ext cx="189078" cy="196302"/>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34" name="テキスト ボックス 133"/>
          <p:cNvSpPr txBox="1"/>
          <p:nvPr/>
        </p:nvSpPr>
        <p:spPr>
          <a:xfrm>
            <a:off x="2576224" y="3867083"/>
            <a:ext cx="1075801" cy="307777"/>
          </a:xfrm>
          <a:prstGeom prst="rect">
            <a:avLst/>
          </a:prstGeom>
          <a:noFill/>
        </p:spPr>
        <p:txBody>
          <a:bodyPr wrap="square" rtlCol="0">
            <a:spAutoFit/>
          </a:bodyPr>
          <a:lstStyle/>
          <a:p>
            <a:r>
              <a:rPr lang="ja-JP" altLang="en-US" sz="1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モード切替</a:t>
            </a:r>
            <a:endParaRPr kumimoji="1" lang="ja-JP" altLang="en-US" sz="1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cxnSp>
        <p:nvCxnSpPr>
          <p:cNvPr id="135" name="直線コネクタ 134"/>
          <p:cNvCxnSpPr>
            <a:stCxn id="111" idx="0"/>
            <a:endCxn id="133" idx="0"/>
          </p:cNvCxnSpPr>
          <p:nvPr/>
        </p:nvCxnSpPr>
        <p:spPr>
          <a:xfrm flipH="1">
            <a:off x="2960797" y="4177700"/>
            <a:ext cx="136091" cy="29385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4" name="テキスト ボックス 153"/>
          <p:cNvSpPr txBox="1"/>
          <p:nvPr/>
        </p:nvSpPr>
        <p:spPr>
          <a:xfrm>
            <a:off x="1997210" y="1428285"/>
            <a:ext cx="2355507" cy="461665"/>
          </a:xfrm>
          <a:prstGeom prst="rect">
            <a:avLst/>
          </a:prstGeom>
          <a:noFill/>
        </p:spPr>
        <p:txBody>
          <a:bodyPr wrap="square" rtlCol="0">
            <a:spAutoFit/>
          </a:bodyPr>
          <a:lstStyle/>
          <a:p>
            <a:r>
              <a:rPr lang="ja-JP" altLang="en-US" sz="2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イージーモード</a:t>
            </a:r>
            <a:endParaRPr kumimoji="1" lang="ja-JP" altLang="en-US" sz="2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155" name="テキスト ボックス 154"/>
          <p:cNvSpPr txBox="1"/>
          <p:nvPr/>
        </p:nvSpPr>
        <p:spPr>
          <a:xfrm>
            <a:off x="7741265" y="1445122"/>
            <a:ext cx="2355507" cy="461665"/>
          </a:xfrm>
          <a:prstGeom prst="rect">
            <a:avLst/>
          </a:prstGeom>
          <a:noFill/>
        </p:spPr>
        <p:txBody>
          <a:bodyPr wrap="square" rtlCol="0">
            <a:spAutoFit/>
          </a:bodyPr>
          <a:lstStyle/>
          <a:p>
            <a:r>
              <a:rPr lang="ja-JP" altLang="en-US" sz="24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ハードモード</a:t>
            </a:r>
            <a:endParaRPr kumimoji="1" lang="ja-JP" altLang="en-US" sz="24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
        <p:nvSpPr>
          <p:cNvPr id="59" name="テキスト ボックス 58"/>
          <p:cNvSpPr txBox="1"/>
          <p:nvPr/>
        </p:nvSpPr>
        <p:spPr>
          <a:xfrm>
            <a:off x="61824" y="6166283"/>
            <a:ext cx="796164" cy="523220"/>
          </a:xfrm>
          <a:prstGeom prst="rect">
            <a:avLst/>
          </a:prstGeom>
          <a:noFill/>
        </p:spPr>
        <p:txBody>
          <a:bodyPr wrap="square" rtlCol="0">
            <a:spAutoFit/>
          </a:bodyPr>
          <a:lstStyle/>
          <a:p>
            <a:pPr algn="ctr"/>
            <a:r>
              <a:rPr kumimoji="1" lang="en-US" altLang="ja-JP" sz="2800" b="1" dirty="0" smtClean="0">
                <a:ln>
                  <a:solidFill>
                    <a:srgbClr val="00B0F0"/>
                  </a:solidFill>
                </a:ln>
                <a:solidFill>
                  <a:srgbClr val="002060"/>
                </a:solidFill>
                <a:effectLst>
                  <a:glow rad="127000">
                    <a:schemeClr val="bg1">
                      <a:alpha val="75000"/>
                    </a:schemeClr>
                  </a:glow>
                </a:effectLst>
                <a:latin typeface="Quartz MS" panose="02010604020204040201" pitchFamily="2" charset="0"/>
              </a:rPr>
              <a:t>09</a:t>
            </a:r>
            <a:endParaRPr kumimoji="1" lang="ja-JP" altLang="en-US" sz="2800" b="1" dirty="0">
              <a:ln>
                <a:solidFill>
                  <a:srgbClr val="00B0F0"/>
                </a:solidFill>
              </a:ln>
              <a:solidFill>
                <a:srgbClr val="002060"/>
              </a:solidFill>
              <a:effectLst>
                <a:glow rad="127000">
                  <a:schemeClr val="bg1">
                    <a:alpha val="75000"/>
                  </a:schemeClr>
                </a:glow>
              </a:effectLst>
              <a:latin typeface="Quartz MS" panose="02010604020204040201" pitchFamily="2" charset="0"/>
            </a:endParaRPr>
          </a:p>
        </p:txBody>
      </p:sp>
    </p:spTree>
    <p:extLst>
      <p:ext uri="{BB962C8B-B14F-4D97-AF65-F5344CB8AC3E}">
        <p14:creationId xmlns:p14="http://schemas.microsoft.com/office/powerpoint/2010/main" val="22953722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2582</TotalTime>
  <Words>663</Words>
  <Application>Microsoft Office PowerPoint</Application>
  <PresentationFormat>ワイド画面</PresentationFormat>
  <Paragraphs>140</Paragraphs>
  <Slides>10</Slides>
  <Notes>10</Notes>
  <HiddenSlides>0</HiddenSlides>
  <MMClips>8</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vt:i4>
      </vt:variant>
    </vt:vector>
  </HeadingPairs>
  <TitlesOfParts>
    <vt:vector size="15" baseType="lpstr">
      <vt:lpstr>游ゴシック</vt:lpstr>
      <vt:lpstr>游ゴシック Light</vt:lpstr>
      <vt:lpstr>Arial</vt:lpstr>
      <vt:lpstr>Quartz MS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日本工学院八王子専門学校</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KAEN YOUGAN</dc:creator>
  <cp:lastModifiedBy>KAEN YOUGAN</cp:lastModifiedBy>
  <cp:revision>158</cp:revision>
  <dcterms:created xsi:type="dcterms:W3CDTF">2017-04-11T00:34:01Z</dcterms:created>
  <dcterms:modified xsi:type="dcterms:W3CDTF">2017-05-02T15:10:52Z</dcterms:modified>
</cp:coreProperties>
</file>